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8" r:id="rId2"/>
    <p:sldId id="306" r:id="rId3"/>
    <p:sldId id="314" r:id="rId4"/>
    <p:sldId id="315" r:id="rId5"/>
    <p:sldId id="346" r:id="rId6"/>
    <p:sldId id="350" r:id="rId7"/>
    <p:sldId id="351" r:id="rId8"/>
    <p:sldId id="352" r:id="rId9"/>
    <p:sldId id="416" r:id="rId10"/>
    <p:sldId id="417" r:id="rId11"/>
    <p:sldId id="383" r:id="rId12"/>
    <p:sldId id="418" r:id="rId13"/>
    <p:sldId id="419" r:id="rId14"/>
    <p:sldId id="404" r:id="rId15"/>
    <p:sldId id="395" r:id="rId16"/>
    <p:sldId id="420" r:id="rId17"/>
    <p:sldId id="425" r:id="rId18"/>
    <p:sldId id="422" r:id="rId19"/>
    <p:sldId id="384" r:id="rId20"/>
    <p:sldId id="414" r:id="rId21"/>
    <p:sldId id="413" r:id="rId22"/>
    <p:sldId id="385" r:id="rId23"/>
    <p:sldId id="393" r:id="rId24"/>
    <p:sldId id="374" r:id="rId25"/>
    <p:sldId id="424" r:id="rId26"/>
    <p:sldId id="271"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88" autoAdjust="0"/>
    <p:restoredTop sz="81567" autoAdjust="0"/>
  </p:normalViewPr>
  <p:slideViewPr>
    <p:cSldViewPr snapToGrid="0">
      <p:cViewPr varScale="1">
        <p:scale>
          <a:sx n="74" d="100"/>
          <a:sy n="74" d="100"/>
        </p:scale>
        <p:origin x="61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48" tIns="46575" rIns="93148" bIns="46575"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48" tIns="46575" rIns="93148" bIns="46575" rtlCol="0"/>
          <a:lstStyle>
            <a:lvl1pPr algn="r">
              <a:defRPr sz="1200"/>
            </a:lvl1pPr>
          </a:lstStyle>
          <a:p>
            <a:fld id="{89611D6C-450B-4CCE-8479-EF4A89623500}" type="datetimeFigureOut">
              <a:rPr lang="en-US" smtClean="0"/>
              <a:t>3/2/2023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48" tIns="46575" rIns="93148" bIns="46575"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48" tIns="46575" rIns="93148" bIns="465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48" tIns="46575" rIns="93148" bIns="4657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48" tIns="46575" rIns="93148" bIns="46575" rtlCol="0" anchor="b"/>
          <a:lstStyle>
            <a:lvl1pPr algn="r">
              <a:defRPr sz="1200"/>
            </a:lvl1pPr>
          </a:lstStyle>
          <a:p>
            <a:fld id="{34646A24-DCAC-4B55-BF0F-D979CB356F9F}" type="slidenum">
              <a:rPr lang="en-US" smtClean="0"/>
              <a:t>‹#›</a:t>
            </a:fld>
            <a:endParaRPr lang="en-US"/>
          </a:p>
        </p:txBody>
      </p:sp>
    </p:spTree>
    <p:extLst>
      <p:ext uri="{BB962C8B-B14F-4D97-AF65-F5344CB8AC3E}">
        <p14:creationId xmlns:p14="http://schemas.microsoft.com/office/powerpoint/2010/main" val="269934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46A24-DCAC-4B55-BF0F-D979CB356F9F}" type="slidenum">
              <a:rPr lang="en-US" smtClean="0"/>
              <a:t>1</a:t>
            </a:fld>
            <a:endParaRPr lang="en-US"/>
          </a:p>
        </p:txBody>
      </p:sp>
    </p:spTree>
    <p:extLst>
      <p:ext uri="{BB962C8B-B14F-4D97-AF65-F5344CB8AC3E}">
        <p14:creationId xmlns:p14="http://schemas.microsoft.com/office/powerpoint/2010/main" val="29509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10</a:t>
            </a:fld>
            <a:endParaRPr lang="en-US"/>
          </a:p>
        </p:txBody>
      </p:sp>
    </p:spTree>
    <p:extLst>
      <p:ext uri="{BB962C8B-B14F-4D97-AF65-F5344CB8AC3E}">
        <p14:creationId xmlns:p14="http://schemas.microsoft.com/office/powerpoint/2010/main" val="172372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11</a:t>
            </a:fld>
            <a:endParaRPr lang="en-US"/>
          </a:p>
        </p:txBody>
      </p:sp>
    </p:spTree>
    <p:extLst>
      <p:ext uri="{BB962C8B-B14F-4D97-AF65-F5344CB8AC3E}">
        <p14:creationId xmlns:p14="http://schemas.microsoft.com/office/powerpoint/2010/main" val="2265462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12</a:t>
            </a:fld>
            <a:endParaRPr lang="en-US"/>
          </a:p>
        </p:txBody>
      </p:sp>
    </p:spTree>
    <p:extLst>
      <p:ext uri="{BB962C8B-B14F-4D97-AF65-F5344CB8AC3E}">
        <p14:creationId xmlns:p14="http://schemas.microsoft.com/office/powerpoint/2010/main" val="980568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13</a:t>
            </a:fld>
            <a:endParaRPr lang="en-US"/>
          </a:p>
        </p:txBody>
      </p:sp>
    </p:spTree>
    <p:extLst>
      <p:ext uri="{BB962C8B-B14F-4D97-AF65-F5344CB8AC3E}">
        <p14:creationId xmlns:p14="http://schemas.microsoft.com/office/powerpoint/2010/main" val="499320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14</a:t>
            </a:fld>
            <a:endParaRPr lang="en-US"/>
          </a:p>
        </p:txBody>
      </p:sp>
    </p:spTree>
    <p:extLst>
      <p:ext uri="{BB962C8B-B14F-4D97-AF65-F5344CB8AC3E}">
        <p14:creationId xmlns:p14="http://schemas.microsoft.com/office/powerpoint/2010/main" val="226858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15</a:t>
            </a:fld>
            <a:endParaRPr lang="en-US"/>
          </a:p>
        </p:txBody>
      </p:sp>
    </p:spTree>
    <p:extLst>
      <p:ext uri="{BB962C8B-B14F-4D97-AF65-F5344CB8AC3E}">
        <p14:creationId xmlns:p14="http://schemas.microsoft.com/office/powerpoint/2010/main" val="1543095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16</a:t>
            </a:fld>
            <a:endParaRPr lang="en-US"/>
          </a:p>
        </p:txBody>
      </p:sp>
    </p:spTree>
    <p:extLst>
      <p:ext uri="{BB962C8B-B14F-4D97-AF65-F5344CB8AC3E}">
        <p14:creationId xmlns:p14="http://schemas.microsoft.com/office/powerpoint/2010/main" val="268997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17</a:t>
            </a:fld>
            <a:endParaRPr lang="en-US"/>
          </a:p>
        </p:txBody>
      </p:sp>
    </p:spTree>
    <p:extLst>
      <p:ext uri="{BB962C8B-B14F-4D97-AF65-F5344CB8AC3E}">
        <p14:creationId xmlns:p14="http://schemas.microsoft.com/office/powerpoint/2010/main" val="2106408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18</a:t>
            </a:fld>
            <a:endParaRPr lang="en-US"/>
          </a:p>
        </p:txBody>
      </p:sp>
    </p:spTree>
    <p:extLst>
      <p:ext uri="{BB962C8B-B14F-4D97-AF65-F5344CB8AC3E}">
        <p14:creationId xmlns:p14="http://schemas.microsoft.com/office/powerpoint/2010/main" val="1297751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19</a:t>
            </a:fld>
            <a:endParaRPr lang="en-US"/>
          </a:p>
        </p:txBody>
      </p:sp>
    </p:spTree>
    <p:extLst>
      <p:ext uri="{BB962C8B-B14F-4D97-AF65-F5344CB8AC3E}">
        <p14:creationId xmlns:p14="http://schemas.microsoft.com/office/powerpoint/2010/main" val="268869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a:t>
            </a:fld>
            <a:endParaRPr lang="en-US"/>
          </a:p>
        </p:txBody>
      </p:sp>
    </p:spTree>
    <p:extLst>
      <p:ext uri="{BB962C8B-B14F-4D97-AF65-F5344CB8AC3E}">
        <p14:creationId xmlns:p14="http://schemas.microsoft.com/office/powerpoint/2010/main" val="151344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20</a:t>
            </a:fld>
            <a:endParaRPr lang="en-US"/>
          </a:p>
        </p:txBody>
      </p:sp>
    </p:spTree>
    <p:extLst>
      <p:ext uri="{BB962C8B-B14F-4D97-AF65-F5344CB8AC3E}">
        <p14:creationId xmlns:p14="http://schemas.microsoft.com/office/powerpoint/2010/main" val="3329226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21</a:t>
            </a:fld>
            <a:endParaRPr lang="en-US"/>
          </a:p>
        </p:txBody>
      </p:sp>
    </p:spTree>
    <p:extLst>
      <p:ext uri="{BB962C8B-B14F-4D97-AF65-F5344CB8AC3E}">
        <p14:creationId xmlns:p14="http://schemas.microsoft.com/office/powerpoint/2010/main" val="313514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22</a:t>
            </a:fld>
            <a:endParaRPr lang="en-US"/>
          </a:p>
        </p:txBody>
      </p:sp>
    </p:spTree>
    <p:extLst>
      <p:ext uri="{BB962C8B-B14F-4D97-AF65-F5344CB8AC3E}">
        <p14:creationId xmlns:p14="http://schemas.microsoft.com/office/powerpoint/2010/main" val="2045572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23</a:t>
            </a:fld>
            <a:endParaRPr lang="en-US"/>
          </a:p>
        </p:txBody>
      </p:sp>
    </p:spTree>
    <p:extLst>
      <p:ext uri="{BB962C8B-B14F-4D97-AF65-F5344CB8AC3E}">
        <p14:creationId xmlns:p14="http://schemas.microsoft.com/office/powerpoint/2010/main" val="2625740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24</a:t>
            </a:fld>
            <a:endParaRPr lang="en-US"/>
          </a:p>
        </p:txBody>
      </p:sp>
    </p:spTree>
    <p:extLst>
      <p:ext uri="{BB962C8B-B14F-4D97-AF65-F5344CB8AC3E}">
        <p14:creationId xmlns:p14="http://schemas.microsoft.com/office/powerpoint/2010/main" val="1840995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46A24-DCAC-4B55-BF0F-D979CB356F9F}" type="slidenum">
              <a:rPr lang="en-US" smtClean="0"/>
              <a:t>25</a:t>
            </a:fld>
            <a:endParaRPr lang="en-US"/>
          </a:p>
        </p:txBody>
      </p:sp>
    </p:spTree>
    <p:extLst>
      <p:ext uri="{BB962C8B-B14F-4D97-AF65-F5344CB8AC3E}">
        <p14:creationId xmlns:p14="http://schemas.microsoft.com/office/powerpoint/2010/main" val="4183207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46A24-DCAC-4B55-BF0F-D979CB356F9F}" type="slidenum">
              <a:rPr lang="en-US" smtClean="0"/>
              <a:t>26</a:t>
            </a:fld>
            <a:endParaRPr lang="en-US"/>
          </a:p>
        </p:txBody>
      </p:sp>
    </p:spTree>
    <p:extLst>
      <p:ext uri="{BB962C8B-B14F-4D97-AF65-F5344CB8AC3E}">
        <p14:creationId xmlns:p14="http://schemas.microsoft.com/office/powerpoint/2010/main" val="174849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a:t>
            </a:fld>
            <a:endParaRPr lang="en-US"/>
          </a:p>
        </p:txBody>
      </p:sp>
    </p:spTree>
    <p:extLst>
      <p:ext uri="{BB962C8B-B14F-4D97-AF65-F5344CB8AC3E}">
        <p14:creationId xmlns:p14="http://schemas.microsoft.com/office/powerpoint/2010/main" val="285385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a:t>
            </a:fld>
            <a:endParaRPr lang="en-US"/>
          </a:p>
        </p:txBody>
      </p:sp>
    </p:spTree>
    <p:extLst>
      <p:ext uri="{BB962C8B-B14F-4D97-AF65-F5344CB8AC3E}">
        <p14:creationId xmlns:p14="http://schemas.microsoft.com/office/powerpoint/2010/main" val="246783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a:t>
            </a:fld>
            <a:endParaRPr lang="en-US"/>
          </a:p>
        </p:txBody>
      </p:sp>
    </p:spTree>
    <p:extLst>
      <p:ext uri="{BB962C8B-B14F-4D97-AF65-F5344CB8AC3E}">
        <p14:creationId xmlns:p14="http://schemas.microsoft.com/office/powerpoint/2010/main" val="367260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a:t>
            </a:fld>
            <a:endParaRPr lang="en-US"/>
          </a:p>
        </p:txBody>
      </p:sp>
    </p:spTree>
    <p:extLst>
      <p:ext uri="{BB962C8B-B14F-4D97-AF65-F5344CB8AC3E}">
        <p14:creationId xmlns:p14="http://schemas.microsoft.com/office/powerpoint/2010/main" val="142838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7</a:t>
            </a:fld>
            <a:endParaRPr lang="en-US"/>
          </a:p>
        </p:txBody>
      </p:sp>
    </p:spTree>
    <p:extLst>
      <p:ext uri="{BB962C8B-B14F-4D97-AF65-F5344CB8AC3E}">
        <p14:creationId xmlns:p14="http://schemas.microsoft.com/office/powerpoint/2010/main" val="284877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8</a:t>
            </a:fld>
            <a:endParaRPr lang="en-US"/>
          </a:p>
        </p:txBody>
      </p:sp>
    </p:spTree>
    <p:extLst>
      <p:ext uri="{BB962C8B-B14F-4D97-AF65-F5344CB8AC3E}">
        <p14:creationId xmlns:p14="http://schemas.microsoft.com/office/powerpoint/2010/main" val="56462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9</a:t>
            </a:fld>
            <a:endParaRPr lang="en-US"/>
          </a:p>
        </p:txBody>
      </p:sp>
    </p:spTree>
    <p:extLst>
      <p:ext uri="{BB962C8B-B14F-4D97-AF65-F5344CB8AC3E}">
        <p14:creationId xmlns:p14="http://schemas.microsoft.com/office/powerpoint/2010/main" val="138885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EA83A8-A437-42A2-95FB-7DECFB77C7F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01970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A83A8-A437-42A2-95FB-7DECFB77C7F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166441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A83A8-A437-42A2-95FB-7DECFB77C7F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69248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A83A8-A437-42A2-95FB-7DECFB77C7F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65862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A83A8-A437-42A2-95FB-7DECFB77C7F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77917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EA83A8-A437-42A2-95FB-7DECFB77C7F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398148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EA83A8-A437-42A2-95FB-7DECFB77C7F0}"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21717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EA83A8-A437-42A2-95FB-7DECFB77C7F0}"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78536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A83A8-A437-42A2-95FB-7DECFB77C7F0}"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377123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A83A8-A437-42A2-95FB-7DECFB77C7F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8937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A83A8-A437-42A2-95FB-7DECFB77C7F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166032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A83A8-A437-42A2-95FB-7DECFB77C7F0}" type="datetimeFigureOut">
              <a:rPr lang="en-US" smtClean="0"/>
              <a:t>3/2/2023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EEB09-2106-4E7B-A1D9-31CAF2D4C37E}" type="slidenum">
              <a:rPr lang="en-US" smtClean="0"/>
              <a:t>‹#›</a:t>
            </a:fld>
            <a:endParaRPr lang="en-US"/>
          </a:p>
        </p:txBody>
      </p:sp>
    </p:spTree>
    <p:extLst>
      <p:ext uri="{BB962C8B-B14F-4D97-AF65-F5344CB8AC3E}">
        <p14:creationId xmlns:p14="http://schemas.microsoft.com/office/powerpoint/2010/main" val="209904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outhtexascollege.edu/go/tar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www.southtexascollege.edu/go/tar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jpe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cid:1791a572aa91e0b54614" TargetMode="Externa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cid:1791a57166368b57962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outhtexascollege.edu/go/tarf" TargetMode="Externa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finance.southtexascollege.edu/businessoffice/timeclock.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mgarc447@southtexascollege.edu" TargetMode="External"/><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payroll@southtexascollege.edu" TargetMode="External"/><Relationship Id="rId4" Type="http://schemas.openxmlformats.org/officeDocument/2006/relationships/hyperlink" Target="mailto:smartinez_0388@southtexascolleg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172441.tcplusondemand.com/app/webclock/#/EmployeeLogOn/172441/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cid:17933924199c8305561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cid:17933920b8d12da7a6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cid:179338efb9d882d33672"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21071" y="2152403"/>
            <a:ext cx="5789683" cy="830997"/>
          </a:xfrm>
          <a:prstGeom prst="rect">
            <a:avLst/>
          </a:prstGeom>
        </p:spPr>
        <p:txBody>
          <a:bodyPr wrap="square">
            <a:spAutoFit/>
          </a:bodyPr>
          <a:lstStyle/>
          <a:p>
            <a:pPr algn="ctr"/>
            <a:r>
              <a:rPr lang="en-US" sz="4800" dirty="0">
                <a:solidFill>
                  <a:srgbClr val="3995D1"/>
                </a:solidFill>
                <a:latin typeface="Gill Sans MT" panose="020B0502020104020203" pitchFamily="34" charset="0"/>
              </a:rPr>
              <a:t>    </a:t>
            </a:r>
            <a:endParaRPr lang="en-US" sz="4800" dirty="0">
              <a:solidFill>
                <a:srgbClr val="F3CA28"/>
              </a:solidFill>
              <a:effectLst>
                <a:outerShdw blurRad="38100" dist="38100" dir="2700000" algn="tl">
                  <a:srgbClr val="000000">
                    <a:alpha val="43137"/>
                  </a:srgbClr>
                </a:outerShdw>
              </a:effectLst>
              <a:latin typeface="Gill Sans MT" panose="020B0502020104020203" pitchFamily="34" charset="0"/>
            </a:endParaRPr>
          </a:p>
        </p:txBody>
      </p:sp>
      <p:sp>
        <p:nvSpPr>
          <p:cNvPr id="10" name="Title 1"/>
          <p:cNvSpPr txBox="1">
            <a:spLocks/>
          </p:cNvSpPr>
          <p:nvPr/>
        </p:nvSpPr>
        <p:spPr>
          <a:xfrm>
            <a:off x="177015" y="2169381"/>
            <a:ext cx="11656891" cy="37551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a:effectLst>
                  <a:outerShdw blurRad="38100" dist="38100" dir="2700000" algn="tl">
                    <a:srgbClr val="000000">
                      <a:alpha val="43137"/>
                    </a:srgbClr>
                  </a:outerShdw>
                </a:effectLst>
                <a:latin typeface="Gill Sans MT" panose="020B0502020104020203" pitchFamily="34" charset="0"/>
              </a:rPr>
              <a:t>TimeClock</a:t>
            </a:r>
            <a:r>
              <a:rPr lang="en-US" sz="5400" dirty="0">
                <a:effectLst>
                  <a:outerShdw blurRad="38100" dist="38100" dir="2700000" algn="tl">
                    <a:srgbClr val="000000">
                      <a:alpha val="43137"/>
                    </a:srgbClr>
                  </a:outerShdw>
                </a:effectLst>
                <a:latin typeface="Gill Sans MT" panose="020B0502020104020203" pitchFamily="34" charset="0"/>
              </a:rPr>
              <a:t> Plus Basics </a:t>
            </a:r>
          </a:p>
          <a:p>
            <a:pPr algn="ctr"/>
            <a:r>
              <a:rPr lang="en-US" sz="5400" dirty="0">
                <a:effectLst>
                  <a:outerShdw blurRad="38100" dist="38100" dir="2700000" algn="tl">
                    <a:srgbClr val="000000">
                      <a:alpha val="43137"/>
                    </a:srgbClr>
                  </a:outerShdw>
                </a:effectLst>
                <a:latin typeface="Gill Sans MT" panose="020B0502020104020203" pitchFamily="34" charset="0"/>
              </a:rPr>
              <a:t>for all Employees and Supervisors</a:t>
            </a:r>
          </a:p>
          <a:p>
            <a:pPr algn="ctr"/>
            <a:endParaRPr lang="en-US" sz="2800" dirty="0">
              <a:effectLst>
                <a:outerShdw blurRad="38100" dist="38100" dir="2700000" algn="tl">
                  <a:srgbClr val="000000">
                    <a:alpha val="43137"/>
                  </a:srgbClr>
                </a:outerShdw>
              </a:effectLst>
              <a:latin typeface="Gill Sans MT" panose="020B0502020104020203" pitchFamily="34" charset="0"/>
            </a:endParaRPr>
          </a:p>
          <a:p>
            <a:pPr algn="ctr"/>
            <a:endParaRPr lang="en-US" sz="2800" dirty="0">
              <a:effectLst>
                <a:outerShdw blurRad="38100" dist="38100" dir="2700000" algn="tl">
                  <a:srgbClr val="000000">
                    <a:alpha val="43137"/>
                  </a:srgbClr>
                </a:outerShdw>
              </a:effectLst>
              <a:latin typeface="Gill Sans MT" panose="020B0502020104020203" pitchFamily="34" charset="0"/>
            </a:endParaRPr>
          </a:p>
          <a:p>
            <a:pPr algn="ctr"/>
            <a:r>
              <a:rPr lang="en-US" sz="2800" dirty="0">
                <a:effectLst>
                  <a:outerShdw blurRad="38100" dist="38100" dir="2700000" algn="tl">
                    <a:srgbClr val="000000">
                      <a:alpha val="43137"/>
                    </a:srgbClr>
                  </a:outerShdw>
                </a:effectLst>
                <a:latin typeface="Gill Sans MT" panose="020B0502020104020203" pitchFamily="34" charset="0"/>
              </a:rPr>
              <a:t>Presenter:  Michelle Garcia &amp; </a:t>
            </a:r>
            <a:r>
              <a:rPr lang="en-US" sz="2800">
                <a:effectLst>
                  <a:outerShdw blurRad="38100" dist="38100" dir="2700000" algn="tl">
                    <a:srgbClr val="000000">
                      <a:alpha val="43137"/>
                    </a:srgbClr>
                  </a:outerShdw>
                </a:effectLst>
                <a:latin typeface="Gill Sans MT" panose="020B0502020104020203" pitchFamily="34" charset="0"/>
              </a:rPr>
              <a:t>Sonya Moreno</a:t>
            </a:r>
            <a:endParaRPr lang="en-US" sz="2800" dirty="0">
              <a:effectLst>
                <a:outerShdw blurRad="38100" dist="38100" dir="2700000" algn="tl">
                  <a:srgbClr val="000000">
                    <a:alpha val="43137"/>
                  </a:srgbClr>
                </a:outerShdw>
              </a:effectLst>
              <a:latin typeface="Gill Sans MT" panose="020B0502020104020203" pitchFamily="34" charset="0"/>
            </a:endParaRPr>
          </a:p>
          <a:p>
            <a:pPr algn="ctr"/>
            <a:endParaRPr lang="en-US" sz="5400" dirty="0">
              <a:effectLst>
                <a:outerShdw blurRad="38100" dist="38100" dir="2700000" algn="tl">
                  <a:srgbClr val="000000">
                    <a:alpha val="43137"/>
                  </a:srgbClr>
                </a:outerShdw>
              </a:effectLst>
              <a:latin typeface="Gill Sans MT" panose="020B0502020104020203" pitchFamily="34" charset="0"/>
            </a:endParaRPr>
          </a:p>
        </p:txBody>
      </p:sp>
      <p:cxnSp>
        <p:nvCxnSpPr>
          <p:cNvPr id="11" name="Straight Connector 10"/>
          <p:cNvCxnSpPr/>
          <p:nvPr/>
        </p:nvCxnSpPr>
        <p:spPr>
          <a:xfrm>
            <a:off x="1045956" y="1928338"/>
            <a:ext cx="98298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9A5E8C70-E9FB-4C0E-B003-995815D784EE}"/>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89EB05-0B40-40A9-A6EA-EE22070F5B8D}"/>
              </a:ext>
            </a:extLst>
          </p:cNvPr>
          <p:cNvPicPr>
            <a:picLocks noChangeAspect="1"/>
          </p:cNvPicPr>
          <p:nvPr/>
        </p:nvPicPr>
        <p:blipFill>
          <a:blip r:embed="rId3"/>
          <a:stretch>
            <a:fillRect/>
          </a:stretch>
        </p:blipFill>
        <p:spPr>
          <a:xfrm>
            <a:off x="3215308" y="737806"/>
            <a:ext cx="5583004" cy="949491"/>
          </a:xfrm>
          <a:prstGeom prst="rect">
            <a:avLst/>
          </a:prstGeom>
        </p:spPr>
      </p:pic>
      <p:pic>
        <p:nvPicPr>
          <p:cNvPr id="12" name="Picture 11">
            <a:extLst>
              <a:ext uri="{FF2B5EF4-FFF2-40B4-BE49-F238E27FC236}">
                <a16:creationId xmlns:a16="http://schemas.microsoft.com/office/drawing/2014/main" id="{D1CA4692-83FB-453D-B4FF-147987323C26}"/>
              </a:ext>
            </a:extLst>
          </p:cNvPr>
          <p:cNvPicPr>
            <a:picLocks noChangeAspect="1"/>
          </p:cNvPicPr>
          <p:nvPr/>
        </p:nvPicPr>
        <p:blipFill>
          <a:blip r:embed="rId3"/>
          <a:stretch>
            <a:fillRect/>
          </a:stretch>
        </p:blipFill>
        <p:spPr>
          <a:xfrm>
            <a:off x="9267530" y="6229343"/>
            <a:ext cx="2800350" cy="476250"/>
          </a:xfrm>
          <a:prstGeom prst="rect">
            <a:avLst/>
          </a:prstGeom>
        </p:spPr>
      </p:pic>
      <p:pic>
        <p:nvPicPr>
          <p:cNvPr id="16" name="Picture 15">
            <a:extLst>
              <a:ext uri="{FF2B5EF4-FFF2-40B4-BE49-F238E27FC236}">
                <a16:creationId xmlns:a16="http://schemas.microsoft.com/office/drawing/2014/main" id="{F9FC3D3A-DA03-498B-B866-F57237AB1603}"/>
              </a:ext>
            </a:extLst>
          </p:cNvPr>
          <p:cNvPicPr>
            <a:picLocks noChangeAspect="1"/>
          </p:cNvPicPr>
          <p:nvPr/>
        </p:nvPicPr>
        <p:blipFill>
          <a:blip r:embed="rId4"/>
          <a:stretch>
            <a:fillRect/>
          </a:stretch>
        </p:blipFill>
        <p:spPr>
          <a:xfrm>
            <a:off x="177015" y="5941535"/>
            <a:ext cx="2377646" cy="662997"/>
          </a:xfrm>
          <a:prstGeom prst="rect">
            <a:avLst/>
          </a:prstGeom>
        </p:spPr>
      </p:pic>
    </p:spTree>
    <p:extLst>
      <p:ext uri="{BB962C8B-B14F-4D97-AF65-F5344CB8AC3E}">
        <p14:creationId xmlns:p14="http://schemas.microsoft.com/office/powerpoint/2010/main" val="336090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944" y="412380"/>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Correct/Revise Punch-Enter Record</a:t>
            </a:r>
          </a:p>
        </p:txBody>
      </p:sp>
      <p:sp>
        <p:nvSpPr>
          <p:cNvPr id="10" name="Text Box 2"/>
          <p:cNvSpPr txBox="1">
            <a:spLocks noChangeArrowheads="1"/>
          </p:cNvSpPr>
          <p:nvPr/>
        </p:nvSpPr>
        <p:spPr bwMode="auto">
          <a:xfrm>
            <a:off x="6046744" y="1046296"/>
            <a:ext cx="6041204" cy="5030702"/>
          </a:xfrm>
          <a:prstGeom prst="rect">
            <a:avLst/>
          </a:prstGeom>
          <a:noFill/>
          <a:ln w="9525">
            <a:noFill/>
            <a:miter lim="800000"/>
            <a:headEnd/>
            <a:tailEnd/>
          </a:ln>
        </p:spPr>
        <p:txBody>
          <a:bodyPr rot="0" vert="horz" wrap="square" lIns="91440" tIns="45720" rIns="91440" bIns="45720" anchor="ctr" anchorCtr="0">
            <a:noAutofit/>
          </a:bodyPr>
          <a:lstStyle/>
          <a:p>
            <a:pPr algn="just"/>
            <a:r>
              <a:rPr lang="en-US" sz="2000" dirty="0">
                <a:latin typeface="Ebrima" panose="02000000000000000000" pitchFamily="2" charset="0"/>
                <a:ea typeface="Ebrima" panose="02000000000000000000" pitchFamily="2" charset="0"/>
                <a:cs typeface="Ebrima" panose="02000000000000000000" pitchFamily="2" charset="0"/>
              </a:rPr>
              <a:t>If you need to correct a segment or have a missed clock in or out, you must submit an electronic time adjustment (</a:t>
            </a:r>
            <a:r>
              <a:rPr lang="en-US" sz="2000" dirty="0">
                <a:latin typeface="Ebrima" panose="02000000000000000000" pitchFamily="2" charset="0"/>
                <a:ea typeface="Ebrima" panose="02000000000000000000" pitchFamily="2" charset="0"/>
                <a:cs typeface="Ebrima" panose="02000000000000000000" pitchFamily="2" charset="0"/>
                <a:hlinkClick r:id="rId3"/>
              </a:rPr>
              <a:t>southtexascollege.edu/go/</a:t>
            </a:r>
            <a:r>
              <a:rPr lang="en-US" sz="2000" dirty="0" err="1">
                <a:latin typeface="Ebrima" panose="02000000000000000000" pitchFamily="2" charset="0"/>
                <a:ea typeface="Ebrima" panose="02000000000000000000" pitchFamily="2" charset="0"/>
                <a:cs typeface="Ebrima" panose="02000000000000000000" pitchFamily="2" charset="0"/>
                <a:hlinkClick r:id="rId3"/>
              </a:rPr>
              <a:t>tarf</a:t>
            </a:r>
            <a:r>
              <a:rPr lang="en-US" sz="2000" dirty="0">
                <a:latin typeface="Ebrima" panose="02000000000000000000" pitchFamily="2" charset="0"/>
                <a:ea typeface="Ebrima" panose="02000000000000000000" pitchFamily="2" charset="0"/>
                <a:cs typeface="Ebrima" panose="02000000000000000000" pitchFamily="2" charset="0"/>
              </a:rPr>
              <a:t>).  </a:t>
            </a:r>
          </a:p>
          <a:p>
            <a:pPr algn="just"/>
            <a:endParaRPr lang="en-US" sz="2000" dirty="0">
              <a:latin typeface="Ebrima" panose="02000000000000000000" pitchFamily="2" charset="0"/>
              <a:ea typeface="Ebrima" panose="02000000000000000000" pitchFamily="2" charset="0"/>
              <a:cs typeface="Ebrima" panose="02000000000000000000" pitchFamily="2" charset="0"/>
            </a:endParaRPr>
          </a:p>
          <a:p>
            <a:pPr algn="just"/>
            <a:r>
              <a:rPr lang="en-US" sz="2000" dirty="0">
                <a:latin typeface="Ebrima" panose="02000000000000000000" pitchFamily="2" charset="0"/>
                <a:ea typeface="Ebrima" panose="02000000000000000000" pitchFamily="2" charset="0"/>
                <a:cs typeface="Ebrima" panose="02000000000000000000" pitchFamily="2" charset="0"/>
              </a:rPr>
              <a:t>If no electricity or internet is available a paper TARF will be accepted.</a:t>
            </a:r>
          </a:p>
          <a:p>
            <a:pPr algn="just"/>
            <a:endParaRPr lang="en-US" sz="2000" dirty="0">
              <a:latin typeface="Ebrima" panose="02000000000000000000" pitchFamily="2" charset="0"/>
              <a:ea typeface="Ebrima" panose="02000000000000000000" pitchFamily="2" charset="0"/>
              <a:cs typeface="Ebrima" panose="02000000000000000000" pitchFamily="2" charset="0"/>
            </a:endParaRPr>
          </a:p>
          <a:p>
            <a:pPr algn="just">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electronic TARF is only to be used when you need to submit hours worked in a full segment, such as when working outside of STC premises or traveling for conferences, etc. </a:t>
            </a:r>
          </a:p>
          <a:p>
            <a:pPr algn="just">
              <a:lnSpc>
                <a:spcPct val="107000"/>
              </a:lnSpc>
              <a:spcAft>
                <a:spcPts val="800"/>
              </a:spcAft>
            </a:pPr>
            <a:r>
              <a:rPr lang="en-US" sz="2000" i="1" dirty="0">
                <a:latin typeface="Ebrima" panose="02000000000000000000" pitchFamily="2" charset="0"/>
                <a:ea typeface="Ebrima" panose="02000000000000000000" pitchFamily="2" charset="0"/>
                <a:cs typeface="Ebrima" panose="02000000000000000000" pitchFamily="2" charset="0"/>
              </a:rPr>
              <a:t>Supervisor must make corrections in TCP.</a:t>
            </a:r>
          </a:p>
        </p:txBody>
      </p:sp>
      <p:pic>
        <p:nvPicPr>
          <p:cNvPr id="1026" name="Picture 3" descr="image004">
            <a:extLst>
              <a:ext uri="{FF2B5EF4-FFF2-40B4-BE49-F238E27FC236}">
                <a16:creationId xmlns:a16="http://schemas.microsoft.com/office/drawing/2014/main" id="{7C672C53-865F-4084-9192-49E5DECE7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78" y="1166812"/>
            <a:ext cx="5749722" cy="50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D4CB1141-BE82-4BEA-92E3-12BAA6FF6FDC}"/>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AD6B962-35DE-41AD-B5BA-DEF8AC855B1B}"/>
              </a:ext>
            </a:extLst>
          </p:cNvPr>
          <p:cNvPicPr>
            <a:picLocks noChangeAspect="1"/>
          </p:cNvPicPr>
          <p:nvPr/>
        </p:nvPicPr>
        <p:blipFill>
          <a:blip r:embed="rId5"/>
          <a:stretch>
            <a:fillRect/>
          </a:stretch>
        </p:blipFill>
        <p:spPr>
          <a:xfrm>
            <a:off x="9115130" y="6076943"/>
            <a:ext cx="2800350" cy="476250"/>
          </a:xfrm>
          <a:prstGeom prst="rect">
            <a:avLst/>
          </a:prstGeom>
        </p:spPr>
      </p:pic>
      <p:pic>
        <p:nvPicPr>
          <p:cNvPr id="2" name="Picture 1">
            <a:extLst>
              <a:ext uri="{FF2B5EF4-FFF2-40B4-BE49-F238E27FC236}">
                <a16:creationId xmlns:a16="http://schemas.microsoft.com/office/drawing/2014/main" id="{B84E5CBB-D03F-452D-BB2E-C781D4B2906C}"/>
              </a:ext>
            </a:extLst>
          </p:cNvPr>
          <p:cNvPicPr>
            <a:picLocks noChangeAspect="1"/>
          </p:cNvPicPr>
          <p:nvPr/>
        </p:nvPicPr>
        <p:blipFill>
          <a:blip r:embed="rId6"/>
          <a:stretch>
            <a:fillRect/>
          </a:stretch>
        </p:blipFill>
        <p:spPr>
          <a:xfrm>
            <a:off x="346278" y="1599869"/>
            <a:ext cx="2681336" cy="4145112"/>
          </a:xfrm>
          <a:prstGeom prst="rect">
            <a:avLst/>
          </a:prstGeom>
        </p:spPr>
      </p:pic>
    </p:spTree>
    <p:extLst>
      <p:ext uri="{BB962C8B-B14F-4D97-AF65-F5344CB8AC3E}">
        <p14:creationId xmlns:p14="http://schemas.microsoft.com/office/powerpoint/2010/main" val="60369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17" y="529768"/>
            <a:ext cx="11743765" cy="707886"/>
          </a:xfrm>
          <a:prstGeom prst="rect">
            <a:avLst/>
          </a:prstGeom>
        </p:spPr>
        <p:txBody>
          <a:bodyPr wrap="square">
            <a:spAutoFit/>
          </a:bodyPr>
          <a:lstStyle/>
          <a:p>
            <a:pPr algn="ctr"/>
            <a:r>
              <a:rPr lang="en-US" sz="4000" u="sng" dirty="0">
                <a:effectLst>
                  <a:outerShdw blurRad="38100" dist="38100" dir="2700000" algn="tl">
                    <a:srgbClr val="000000">
                      <a:alpha val="43137"/>
                    </a:srgbClr>
                  </a:outerShdw>
                </a:effectLst>
              </a:rPr>
              <a:t>Electronic Time Adjustment Request - PowerApps</a:t>
            </a:r>
          </a:p>
        </p:txBody>
      </p:sp>
      <p:sp>
        <p:nvSpPr>
          <p:cNvPr id="9" name="Text Box 2"/>
          <p:cNvSpPr txBox="1">
            <a:spLocks noChangeArrowheads="1"/>
          </p:cNvSpPr>
          <p:nvPr/>
        </p:nvSpPr>
        <p:spPr bwMode="auto">
          <a:xfrm>
            <a:off x="8204112" y="1431909"/>
            <a:ext cx="3763770" cy="413176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dirty="0"/>
              <a:t>This electronic TARF is only to be used when you need to submit hours worked in a full segment, such as when working outside of STC premises or traveling for conferences, etc. </a:t>
            </a:r>
          </a:p>
          <a:p>
            <a:pPr algn="ctr">
              <a:lnSpc>
                <a:spcPct val="107000"/>
              </a:lnSpc>
              <a:spcAft>
                <a:spcPts val="800"/>
              </a:spcAft>
            </a:pPr>
            <a:r>
              <a:rPr lang="en-US" dirty="0"/>
              <a:t>The electronic TARF is the preferred method for submitting time adjustments, unless there is no electricity or internet.</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hlinkClick r:id="rId3"/>
              </a:rPr>
              <a:t>southtexascollege.edu/go/</a:t>
            </a:r>
            <a:r>
              <a:rPr lang="en-US" sz="2000" dirty="0" err="1">
                <a:latin typeface="Ebrima" panose="02000000000000000000" pitchFamily="2" charset="0"/>
                <a:ea typeface="Ebrima" panose="02000000000000000000" pitchFamily="2" charset="0"/>
                <a:cs typeface="Ebrima" panose="02000000000000000000" pitchFamily="2" charset="0"/>
                <a:hlinkClick r:id="rId3"/>
              </a:rPr>
              <a:t>tarf</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11" name="Picture 10" title="Time Adjustment Request Form Fields">
            <a:extLst>
              <a:ext uri="{FF2B5EF4-FFF2-40B4-BE49-F238E27FC236}">
                <a16:creationId xmlns:a16="http://schemas.microsoft.com/office/drawing/2014/main" id="{A975588B-9E17-4700-8FF8-C37782741C8C}"/>
              </a:ext>
            </a:extLst>
          </p:cNvPr>
          <p:cNvPicPr/>
          <p:nvPr/>
        </p:nvPicPr>
        <p:blipFill>
          <a:blip r:embed="rId4">
            <a:extLst>
              <a:ext uri="{28A0092B-C50C-407E-A947-70E740481C1C}">
                <a14:useLocalDpi xmlns:a14="http://schemas.microsoft.com/office/drawing/2010/main" val="0"/>
              </a:ext>
            </a:extLst>
          </a:blip>
          <a:stretch>
            <a:fillRect/>
          </a:stretch>
        </p:blipFill>
        <p:spPr>
          <a:xfrm>
            <a:off x="5044499" y="1431911"/>
            <a:ext cx="3159612" cy="4991112"/>
          </a:xfrm>
          <a:prstGeom prst="rect">
            <a:avLst/>
          </a:prstGeom>
        </p:spPr>
      </p:pic>
      <p:sp>
        <p:nvSpPr>
          <p:cNvPr id="12" name="Rectangle: Rounded Corners 11">
            <a:extLst>
              <a:ext uri="{FF2B5EF4-FFF2-40B4-BE49-F238E27FC236}">
                <a16:creationId xmlns:a16="http://schemas.microsoft.com/office/drawing/2014/main" id="{F2121350-A2EF-49A1-B3A2-C6090990A8DF}"/>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E20E8CDA-B5EA-481D-845A-12AE3B8D29C2}"/>
              </a:ext>
            </a:extLst>
          </p:cNvPr>
          <p:cNvCxnSpPr/>
          <p:nvPr/>
        </p:nvCxnSpPr>
        <p:spPr>
          <a:xfrm flipV="1">
            <a:off x="4715194" y="3155324"/>
            <a:ext cx="329305" cy="82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C23A60B-FA87-41FD-B1F7-967AF9E4B23A}"/>
              </a:ext>
            </a:extLst>
          </p:cNvPr>
          <p:cNvPicPr>
            <a:picLocks noChangeAspect="1"/>
          </p:cNvPicPr>
          <p:nvPr/>
        </p:nvPicPr>
        <p:blipFill>
          <a:blip r:embed="rId5"/>
          <a:stretch>
            <a:fillRect/>
          </a:stretch>
        </p:blipFill>
        <p:spPr>
          <a:xfrm>
            <a:off x="9501188" y="6142599"/>
            <a:ext cx="2414292" cy="410594"/>
          </a:xfrm>
          <a:prstGeom prst="rect">
            <a:avLst/>
          </a:prstGeom>
        </p:spPr>
      </p:pic>
      <p:pic>
        <p:nvPicPr>
          <p:cNvPr id="2" name="Picture 1">
            <a:extLst>
              <a:ext uri="{FF2B5EF4-FFF2-40B4-BE49-F238E27FC236}">
                <a16:creationId xmlns:a16="http://schemas.microsoft.com/office/drawing/2014/main" id="{BFF9DC3C-99F2-4FA1-A347-7BD9F4E7E912}"/>
              </a:ext>
            </a:extLst>
          </p:cNvPr>
          <p:cNvPicPr>
            <a:picLocks noChangeAspect="1"/>
          </p:cNvPicPr>
          <p:nvPr/>
        </p:nvPicPr>
        <p:blipFill>
          <a:blip r:embed="rId6"/>
          <a:stretch>
            <a:fillRect/>
          </a:stretch>
        </p:blipFill>
        <p:spPr>
          <a:xfrm>
            <a:off x="714135" y="1425937"/>
            <a:ext cx="3613166" cy="5127255"/>
          </a:xfrm>
          <a:prstGeom prst="rect">
            <a:avLst/>
          </a:prstGeom>
        </p:spPr>
      </p:pic>
    </p:spTree>
    <p:extLst>
      <p:ext uri="{BB962C8B-B14F-4D97-AF65-F5344CB8AC3E}">
        <p14:creationId xmlns:p14="http://schemas.microsoft.com/office/powerpoint/2010/main" val="4713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8504" y="590579"/>
            <a:ext cx="4248955" cy="461665"/>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Requesting Leave Using Clock</a:t>
            </a:r>
          </a:p>
        </p:txBody>
      </p:sp>
      <p:sp>
        <p:nvSpPr>
          <p:cNvPr id="8" name="Text Box 2"/>
          <p:cNvSpPr txBox="1">
            <a:spLocks noChangeArrowheads="1"/>
          </p:cNvSpPr>
          <p:nvPr/>
        </p:nvSpPr>
        <p:spPr bwMode="auto">
          <a:xfrm>
            <a:off x="813224" y="3324720"/>
            <a:ext cx="4454235" cy="3403906"/>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Requests.</a:t>
            </a:r>
          </a:p>
        </p:txBody>
      </p:sp>
      <p:pic>
        <p:nvPicPr>
          <p:cNvPr id="7" name="Picture 6"/>
          <p:cNvPicPr>
            <a:picLocks noChangeAspect="1"/>
          </p:cNvPicPr>
          <p:nvPr/>
        </p:nvPicPr>
        <p:blipFill>
          <a:blip r:embed="rId3"/>
          <a:stretch>
            <a:fillRect/>
          </a:stretch>
        </p:blipFill>
        <p:spPr>
          <a:xfrm>
            <a:off x="625512" y="1904791"/>
            <a:ext cx="4829657" cy="2443576"/>
          </a:xfrm>
          <a:prstGeom prst="rect">
            <a:avLst/>
          </a:prstGeom>
        </p:spPr>
      </p:pic>
      <p:sp>
        <p:nvSpPr>
          <p:cNvPr id="10" name="Rectangle: Rounded Corners 9">
            <a:extLst>
              <a:ext uri="{FF2B5EF4-FFF2-40B4-BE49-F238E27FC236}">
                <a16:creationId xmlns:a16="http://schemas.microsoft.com/office/drawing/2014/main" id="{0C578771-C026-49A6-80ED-DF4534AE3002}"/>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EE83A-889F-4A88-9ACF-D534EE8F99CF}"/>
              </a:ext>
            </a:extLst>
          </p:cNvPr>
          <p:cNvSpPr/>
          <p:nvPr/>
        </p:nvSpPr>
        <p:spPr>
          <a:xfrm>
            <a:off x="6387921" y="558664"/>
            <a:ext cx="4956914" cy="1200329"/>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Request Leave using Computer-Full Time Employee (Exempt &amp; Non-Exempt)</a:t>
            </a:r>
          </a:p>
        </p:txBody>
      </p:sp>
      <p:sp>
        <p:nvSpPr>
          <p:cNvPr id="13" name="Text Box 2">
            <a:extLst>
              <a:ext uri="{FF2B5EF4-FFF2-40B4-BE49-F238E27FC236}">
                <a16:creationId xmlns:a16="http://schemas.microsoft.com/office/drawing/2014/main" id="{9C65E9BC-668C-40CA-9208-83D69522ED5A}"/>
              </a:ext>
            </a:extLst>
          </p:cNvPr>
          <p:cNvSpPr txBox="1">
            <a:spLocks noChangeArrowheads="1"/>
          </p:cNvSpPr>
          <p:nvPr/>
        </p:nvSpPr>
        <p:spPr bwMode="auto">
          <a:xfrm>
            <a:off x="6717231" y="4650673"/>
            <a:ext cx="4368228" cy="94656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Requests, calendar will appear.  You can either double click the day you want to request leave for or click on green +Add.</a:t>
            </a:r>
          </a:p>
        </p:txBody>
      </p:sp>
      <p:pic>
        <p:nvPicPr>
          <p:cNvPr id="2" name="Picture 1">
            <a:extLst>
              <a:ext uri="{FF2B5EF4-FFF2-40B4-BE49-F238E27FC236}">
                <a16:creationId xmlns:a16="http://schemas.microsoft.com/office/drawing/2014/main" id="{59868BE0-0F48-4BC7-B93B-4B8C123039D3}"/>
              </a:ext>
            </a:extLst>
          </p:cNvPr>
          <p:cNvPicPr>
            <a:picLocks noChangeAspect="1"/>
          </p:cNvPicPr>
          <p:nvPr/>
        </p:nvPicPr>
        <p:blipFill>
          <a:blip r:embed="rId4"/>
          <a:stretch>
            <a:fillRect/>
          </a:stretch>
        </p:blipFill>
        <p:spPr>
          <a:xfrm>
            <a:off x="5898525" y="1869901"/>
            <a:ext cx="5852036" cy="2440324"/>
          </a:xfrm>
          <a:prstGeom prst="rect">
            <a:avLst/>
          </a:prstGeom>
        </p:spPr>
      </p:pic>
      <p:pic>
        <p:nvPicPr>
          <p:cNvPr id="11" name="Picture 10">
            <a:extLst>
              <a:ext uri="{FF2B5EF4-FFF2-40B4-BE49-F238E27FC236}">
                <a16:creationId xmlns:a16="http://schemas.microsoft.com/office/drawing/2014/main" id="{4ECE2512-C97E-4757-A742-BF25D6376499}"/>
              </a:ext>
            </a:extLst>
          </p:cNvPr>
          <p:cNvPicPr>
            <a:picLocks noChangeAspect="1"/>
          </p:cNvPicPr>
          <p:nvPr/>
        </p:nvPicPr>
        <p:blipFill>
          <a:blip r:embed="rId5"/>
          <a:stretch>
            <a:fillRect/>
          </a:stretch>
        </p:blipFill>
        <p:spPr>
          <a:xfrm>
            <a:off x="9115130" y="6076943"/>
            <a:ext cx="2800350" cy="476250"/>
          </a:xfrm>
          <a:prstGeom prst="rect">
            <a:avLst/>
          </a:prstGeom>
        </p:spPr>
      </p:pic>
    </p:spTree>
    <p:extLst>
      <p:ext uri="{BB962C8B-B14F-4D97-AF65-F5344CB8AC3E}">
        <p14:creationId xmlns:p14="http://schemas.microsoft.com/office/powerpoint/2010/main" val="374979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8504" y="590579"/>
            <a:ext cx="4248955" cy="461665"/>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Requesting Leave Using Clock</a:t>
            </a:r>
          </a:p>
        </p:txBody>
      </p:sp>
      <p:sp>
        <p:nvSpPr>
          <p:cNvPr id="8" name="Text Box 2"/>
          <p:cNvSpPr txBox="1">
            <a:spLocks noChangeArrowheads="1"/>
          </p:cNvSpPr>
          <p:nvPr/>
        </p:nvSpPr>
        <p:spPr bwMode="auto">
          <a:xfrm>
            <a:off x="353369" y="4737452"/>
            <a:ext cx="5578187" cy="1391205"/>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Using Edit button, enter date for leave requested, start time, and number of hours,  or days. Enter brief description, ex. Vacation day. Then for Leave code line, click on blue Edit button.</a:t>
            </a:r>
          </a:p>
        </p:txBody>
      </p:sp>
      <p:sp>
        <p:nvSpPr>
          <p:cNvPr id="10" name="Rectangle: Rounded Corners 9">
            <a:extLst>
              <a:ext uri="{FF2B5EF4-FFF2-40B4-BE49-F238E27FC236}">
                <a16:creationId xmlns:a16="http://schemas.microsoft.com/office/drawing/2014/main" id="{0C578771-C026-49A6-80ED-DF4534AE3002}"/>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EE83A-889F-4A88-9ACF-D534EE8F99CF}"/>
              </a:ext>
            </a:extLst>
          </p:cNvPr>
          <p:cNvSpPr/>
          <p:nvPr/>
        </p:nvSpPr>
        <p:spPr>
          <a:xfrm>
            <a:off x="6387921" y="558664"/>
            <a:ext cx="4956914" cy="461665"/>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Request Leave using Computer</a:t>
            </a:r>
          </a:p>
        </p:txBody>
      </p:sp>
      <p:sp>
        <p:nvSpPr>
          <p:cNvPr id="13" name="Text Box 2">
            <a:extLst>
              <a:ext uri="{FF2B5EF4-FFF2-40B4-BE49-F238E27FC236}">
                <a16:creationId xmlns:a16="http://schemas.microsoft.com/office/drawing/2014/main" id="{9C65E9BC-668C-40CA-9208-83D69522ED5A}"/>
              </a:ext>
            </a:extLst>
          </p:cNvPr>
          <p:cNvSpPr txBox="1">
            <a:spLocks noChangeArrowheads="1"/>
          </p:cNvSpPr>
          <p:nvPr/>
        </p:nvSpPr>
        <p:spPr bwMode="auto">
          <a:xfrm>
            <a:off x="6137259" y="4518592"/>
            <a:ext cx="5578186" cy="187132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1600" dirty="0">
                <a:latin typeface="Ebrima" panose="02000000000000000000" pitchFamily="2" charset="0"/>
                <a:ea typeface="Ebrima" panose="02000000000000000000" pitchFamily="2" charset="0"/>
                <a:cs typeface="Ebrima" panose="02000000000000000000" pitchFamily="2" charset="0"/>
              </a:rPr>
              <a:t>Enter date of requested leave, start time (typically 8 am if full day), number of hours for leave, (typically 8 if full day), number of days, choose a leave code from drop down. Enter a brief description. Be sure to choose the correct leave code, as you are responsible for your leave requests.</a:t>
            </a:r>
          </a:p>
        </p:txBody>
      </p:sp>
      <p:pic>
        <p:nvPicPr>
          <p:cNvPr id="16" name="Picture 2" descr="1793845c0d7e5ac4c5a3">
            <a:extLst>
              <a:ext uri="{FF2B5EF4-FFF2-40B4-BE49-F238E27FC236}">
                <a16:creationId xmlns:a16="http://schemas.microsoft.com/office/drawing/2014/main" id="{B56C9B69-B3ED-435D-BD64-ADE0FD8CF5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9" t="6290" r="1255" b="15940"/>
          <a:stretch/>
        </p:blipFill>
        <p:spPr bwMode="auto">
          <a:xfrm>
            <a:off x="623007" y="1414641"/>
            <a:ext cx="5038909" cy="306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96FDBF4-CF59-4BB3-B02D-7C6D1304D5BB}"/>
              </a:ext>
            </a:extLst>
          </p:cNvPr>
          <p:cNvPicPr>
            <a:picLocks noChangeAspect="1"/>
          </p:cNvPicPr>
          <p:nvPr/>
        </p:nvPicPr>
        <p:blipFill>
          <a:blip r:embed="rId4"/>
          <a:stretch>
            <a:fillRect/>
          </a:stretch>
        </p:blipFill>
        <p:spPr>
          <a:xfrm>
            <a:off x="6127855" y="1359381"/>
            <a:ext cx="5477046" cy="3220301"/>
          </a:xfrm>
          <a:prstGeom prst="rect">
            <a:avLst/>
          </a:prstGeom>
        </p:spPr>
      </p:pic>
      <p:pic>
        <p:nvPicPr>
          <p:cNvPr id="11" name="Picture 10">
            <a:extLst>
              <a:ext uri="{FF2B5EF4-FFF2-40B4-BE49-F238E27FC236}">
                <a16:creationId xmlns:a16="http://schemas.microsoft.com/office/drawing/2014/main" id="{4A19DBB8-3972-4EE1-98C1-FBEFE8FDFD94}"/>
              </a:ext>
            </a:extLst>
          </p:cNvPr>
          <p:cNvPicPr>
            <a:picLocks noChangeAspect="1"/>
          </p:cNvPicPr>
          <p:nvPr/>
        </p:nvPicPr>
        <p:blipFill>
          <a:blip r:embed="rId5"/>
          <a:stretch>
            <a:fillRect/>
          </a:stretch>
        </p:blipFill>
        <p:spPr>
          <a:xfrm>
            <a:off x="9235393" y="6280279"/>
            <a:ext cx="2685755" cy="456761"/>
          </a:xfrm>
          <a:prstGeom prst="rect">
            <a:avLst/>
          </a:prstGeom>
        </p:spPr>
      </p:pic>
    </p:spTree>
    <p:extLst>
      <p:ext uri="{BB962C8B-B14F-4D97-AF65-F5344CB8AC3E}">
        <p14:creationId xmlns:p14="http://schemas.microsoft.com/office/powerpoint/2010/main" val="89862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4137" y="2144486"/>
            <a:ext cx="11245795"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Example:  In month of February, an employee wants to request Vacation Leave for June.  However, they haven’t accrued enough leave as of February to request the amount of vacation they want to take in June.  Since TCP is linked to Banner, employees are unable to request leave based on future leave earnings.</a:t>
            </a:r>
          </a:p>
          <a:p>
            <a:endParaRPr lang="en-US" sz="2800" dirty="0"/>
          </a:p>
          <a:p>
            <a:pPr marL="285750" indent="-285750">
              <a:buFont typeface="Arial" panose="020B0604020202020204" pitchFamily="34" charset="0"/>
              <a:buChar char="•"/>
            </a:pPr>
            <a:r>
              <a:rPr lang="en-US" sz="2800" dirty="0"/>
              <a:t>The employee will notify the supervisor that they are requesting leave in June, the supervisor will input into TCP and have those days locked for them as vacation.</a:t>
            </a:r>
          </a:p>
        </p:txBody>
      </p:sp>
      <p:sp>
        <p:nvSpPr>
          <p:cNvPr id="10" name="Rectangle: Rounded Corners 9">
            <a:extLst>
              <a:ext uri="{FF2B5EF4-FFF2-40B4-BE49-F238E27FC236}">
                <a16:creationId xmlns:a16="http://schemas.microsoft.com/office/drawing/2014/main" id="{5DE58D36-1ED9-4E75-BC71-E8579DFD2676}"/>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25D641-84DF-4BBD-BF74-4894A81B6631}"/>
              </a:ext>
            </a:extLst>
          </p:cNvPr>
          <p:cNvSpPr/>
          <p:nvPr/>
        </p:nvSpPr>
        <p:spPr>
          <a:xfrm>
            <a:off x="829235" y="558664"/>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Request Leave using Computer-Full Time Employee (Exempt &amp; Non-Exempt)</a:t>
            </a:r>
          </a:p>
        </p:txBody>
      </p:sp>
      <p:pic>
        <p:nvPicPr>
          <p:cNvPr id="6" name="Picture 5">
            <a:extLst>
              <a:ext uri="{FF2B5EF4-FFF2-40B4-BE49-F238E27FC236}">
                <a16:creationId xmlns:a16="http://schemas.microsoft.com/office/drawing/2014/main" id="{B5C3EC37-BACB-4275-A902-001A90FCE520}"/>
              </a:ext>
            </a:extLst>
          </p:cNvPr>
          <p:cNvPicPr>
            <a:picLocks noChangeAspect="1"/>
          </p:cNvPicPr>
          <p:nvPr/>
        </p:nvPicPr>
        <p:blipFill>
          <a:blip r:embed="rId3"/>
          <a:stretch>
            <a:fillRect/>
          </a:stretch>
        </p:blipFill>
        <p:spPr>
          <a:xfrm>
            <a:off x="9115130" y="6076943"/>
            <a:ext cx="2800350" cy="476250"/>
          </a:xfrm>
          <a:prstGeom prst="rect">
            <a:avLst/>
          </a:prstGeom>
        </p:spPr>
      </p:pic>
    </p:spTree>
    <p:extLst>
      <p:ext uri="{BB962C8B-B14F-4D97-AF65-F5344CB8AC3E}">
        <p14:creationId xmlns:p14="http://schemas.microsoft.com/office/powerpoint/2010/main" val="120591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9235" y="548874"/>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Exempt Employees ONLY</a:t>
            </a:r>
          </a:p>
        </p:txBody>
      </p:sp>
      <p:sp>
        <p:nvSpPr>
          <p:cNvPr id="10" name="Content Placeholder 9"/>
          <p:cNvSpPr>
            <a:spLocks noGrp="1"/>
          </p:cNvSpPr>
          <p:nvPr>
            <p:ph sz="half" idx="2"/>
          </p:nvPr>
        </p:nvSpPr>
        <p:spPr>
          <a:xfrm>
            <a:off x="400105" y="4107714"/>
            <a:ext cx="5129838" cy="2144331"/>
          </a:xfrm>
        </p:spPr>
        <p:txBody>
          <a:bodyPr>
            <a:normAutofit/>
          </a:bodyPr>
          <a:lstStyle/>
          <a:p>
            <a:r>
              <a:rPr lang="en-US" sz="2000" dirty="0"/>
              <a:t>If you are an EXEMPT employee and if you are out of the office for a PARTIAL DAY- (Less than 4 hours)</a:t>
            </a:r>
          </a:p>
          <a:p>
            <a:r>
              <a:rPr lang="en-US" sz="2000" dirty="0"/>
              <a:t>Report the absence using the </a:t>
            </a:r>
            <a:r>
              <a:rPr lang="en-US" sz="2000" dirty="0">
                <a:solidFill>
                  <a:srgbClr val="00B0F0"/>
                </a:solidFill>
              </a:rPr>
              <a:t>Exempt-Paid Leave code</a:t>
            </a:r>
          </a:p>
          <a:p>
            <a:r>
              <a:rPr lang="en-US" sz="2000" dirty="0"/>
              <a:t>Select the REQUEST Tab</a:t>
            </a:r>
          </a:p>
        </p:txBody>
      </p:sp>
      <p:sp>
        <p:nvSpPr>
          <p:cNvPr id="12" name="Rectangle: Rounded Corners 11">
            <a:extLst>
              <a:ext uri="{FF2B5EF4-FFF2-40B4-BE49-F238E27FC236}">
                <a16:creationId xmlns:a16="http://schemas.microsoft.com/office/drawing/2014/main" id="{B8417F71-3BC9-4D01-BA31-57C41A7D3DF8}"/>
              </a:ext>
            </a:extLst>
          </p:cNvPr>
          <p:cNvSpPr/>
          <p:nvPr/>
        </p:nvSpPr>
        <p:spPr>
          <a:xfrm>
            <a:off x="735106" y="319095"/>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BAE3E63-77EF-4BCA-8795-FDD79173FE43}"/>
              </a:ext>
            </a:extLst>
          </p:cNvPr>
          <p:cNvPicPr>
            <a:picLocks noChangeAspect="1"/>
          </p:cNvPicPr>
          <p:nvPr/>
        </p:nvPicPr>
        <p:blipFill>
          <a:blip r:embed="rId3"/>
          <a:stretch>
            <a:fillRect/>
          </a:stretch>
        </p:blipFill>
        <p:spPr>
          <a:xfrm>
            <a:off x="6408785" y="1523359"/>
            <a:ext cx="5241698" cy="3210923"/>
          </a:xfrm>
          <a:prstGeom prst="rect">
            <a:avLst/>
          </a:prstGeom>
        </p:spPr>
      </p:pic>
      <p:sp>
        <p:nvSpPr>
          <p:cNvPr id="8" name="Content Placeholder 9">
            <a:extLst>
              <a:ext uri="{FF2B5EF4-FFF2-40B4-BE49-F238E27FC236}">
                <a16:creationId xmlns:a16="http://schemas.microsoft.com/office/drawing/2014/main" id="{63BA2ED4-C9D2-448F-A5A6-8B6250135C55}"/>
              </a:ext>
            </a:extLst>
          </p:cNvPr>
          <p:cNvSpPr txBox="1">
            <a:spLocks/>
          </p:cNvSpPr>
          <p:nvPr/>
        </p:nvSpPr>
        <p:spPr>
          <a:xfrm>
            <a:off x="6096001" y="4822370"/>
            <a:ext cx="5695894" cy="1206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Click on the day you want to request partial leave, enter the start time &amp; number of hours, use the leave code: </a:t>
            </a:r>
            <a:r>
              <a:rPr lang="en-US" sz="1800" dirty="0">
                <a:solidFill>
                  <a:srgbClr val="00B0F0"/>
                </a:solidFill>
              </a:rPr>
              <a:t>EXEMPT-Paid Leave </a:t>
            </a:r>
            <a:r>
              <a:rPr lang="en-US" sz="1800" dirty="0"/>
              <a:t>enter a brief description, &amp; save.</a:t>
            </a:r>
          </a:p>
          <a:p>
            <a:r>
              <a:rPr lang="en-US" sz="1400" b="1" i="1" dirty="0"/>
              <a:t>**Keep in mind this will not be reduced from your leave its just for reporting purposes.**</a:t>
            </a:r>
          </a:p>
        </p:txBody>
      </p:sp>
      <p:pic>
        <p:nvPicPr>
          <p:cNvPr id="11" name="Picture 10">
            <a:extLst>
              <a:ext uri="{FF2B5EF4-FFF2-40B4-BE49-F238E27FC236}">
                <a16:creationId xmlns:a16="http://schemas.microsoft.com/office/drawing/2014/main" id="{92D5B23D-10A0-4B2A-9916-207B58A0F6C7}"/>
              </a:ext>
            </a:extLst>
          </p:cNvPr>
          <p:cNvPicPr>
            <a:picLocks noChangeAspect="1"/>
          </p:cNvPicPr>
          <p:nvPr/>
        </p:nvPicPr>
        <p:blipFill>
          <a:blip r:embed="rId4"/>
          <a:stretch>
            <a:fillRect/>
          </a:stretch>
        </p:blipFill>
        <p:spPr>
          <a:xfrm>
            <a:off x="9444038" y="6204412"/>
            <a:ext cx="2528592" cy="430033"/>
          </a:xfrm>
          <a:prstGeom prst="rect">
            <a:avLst/>
          </a:prstGeom>
        </p:spPr>
      </p:pic>
      <p:pic>
        <p:nvPicPr>
          <p:cNvPr id="3" name="Picture 2">
            <a:extLst>
              <a:ext uri="{FF2B5EF4-FFF2-40B4-BE49-F238E27FC236}">
                <a16:creationId xmlns:a16="http://schemas.microsoft.com/office/drawing/2014/main" id="{FD736398-2246-477C-A138-777F491D4C1E}"/>
              </a:ext>
            </a:extLst>
          </p:cNvPr>
          <p:cNvPicPr>
            <a:picLocks noChangeAspect="1"/>
          </p:cNvPicPr>
          <p:nvPr/>
        </p:nvPicPr>
        <p:blipFill>
          <a:blip r:embed="rId5"/>
          <a:stretch>
            <a:fillRect/>
          </a:stretch>
        </p:blipFill>
        <p:spPr>
          <a:xfrm>
            <a:off x="541517" y="1584449"/>
            <a:ext cx="4988426" cy="2251027"/>
          </a:xfrm>
          <a:prstGeom prst="rect">
            <a:avLst/>
          </a:prstGeom>
        </p:spPr>
      </p:pic>
    </p:spTree>
    <p:extLst>
      <p:ext uri="{BB962C8B-B14F-4D97-AF65-F5344CB8AC3E}">
        <p14:creationId xmlns:p14="http://schemas.microsoft.com/office/powerpoint/2010/main" val="262581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8504" y="590579"/>
            <a:ext cx="4248955" cy="461665"/>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Verifying Time Using Clock</a:t>
            </a:r>
          </a:p>
        </p:txBody>
      </p:sp>
      <p:sp>
        <p:nvSpPr>
          <p:cNvPr id="8" name="Text Box 2"/>
          <p:cNvSpPr txBox="1">
            <a:spLocks noChangeArrowheads="1"/>
          </p:cNvSpPr>
          <p:nvPr/>
        </p:nvSpPr>
        <p:spPr bwMode="auto">
          <a:xfrm>
            <a:off x="3251683" y="1122870"/>
            <a:ext cx="2436100" cy="1606495"/>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dirty="0">
                <a:latin typeface="Ebrima" panose="02000000000000000000" pitchFamily="2" charset="0"/>
                <a:ea typeface="Ebrima" panose="02000000000000000000" pitchFamily="2" charset="0"/>
                <a:cs typeface="Ebrima" panose="02000000000000000000" pitchFamily="2" charset="0"/>
              </a:rPr>
              <a:t>Log into the clock. This will take you to the “Select Operation” screen.</a:t>
            </a:r>
          </a:p>
          <a:p>
            <a:pPr algn="ctr">
              <a:lnSpc>
                <a:spcPct val="107000"/>
              </a:lnSpc>
              <a:spcAft>
                <a:spcPts val="800"/>
              </a:spcAft>
            </a:pPr>
            <a:r>
              <a:rPr lang="en-US" dirty="0">
                <a:latin typeface="Ebrima" panose="02000000000000000000" pitchFamily="2" charset="0"/>
                <a:ea typeface="Ebrima" panose="02000000000000000000" pitchFamily="2" charset="0"/>
                <a:cs typeface="Ebrima" panose="02000000000000000000" pitchFamily="2" charset="0"/>
              </a:rPr>
              <a:t>From the “Select Operation” screen, press Self Service.</a:t>
            </a:r>
          </a:p>
        </p:txBody>
      </p:sp>
      <p:sp>
        <p:nvSpPr>
          <p:cNvPr id="10" name="Rectangle: Rounded Corners 9">
            <a:extLst>
              <a:ext uri="{FF2B5EF4-FFF2-40B4-BE49-F238E27FC236}">
                <a16:creationId xmlns:a16="http://schemas.microsoft.com/office/drawing/2014/main" id="{0C578771-C026-49A6-80ED-DF4534AE3002}"/>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EE83A-889F-4A88-9ACF-D534EE8F99CF}"/>
              </a:ext>
            </a:extLst>
          </p:cNvPr>
          <p:cNvSpPr/>
          <p:nvPr/>
        </p:nvSpPr>
        <p:spPr>
          <a:xfrm>
            <a:off x="6387921" y="558664"/>
            <a:ext cx="4956914" cy="461665"/>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Verifying Time Using Computer</a:t>
            </a:r>
          </a:p>
        </p:txBody>
      </p:sp>
      <p:sp>
        <p:nvSpPr>
          <p:cNvPr id="13" name="Text Box 2">
            <a:extLst>
              <a:ext uri="{FF2B5EF4-FFF2-40B4-BE49-F238E27FC236}">
                <a16:creationId xmlns:a16="http://schemas.microsoft.com/office/drawing/2014/main" id="{9C65E9BC-668C-40CA-9208-83D69522ED5A}"/>
              </a:ext>
            </a:extLst>
          </p:cNvPr>
          <p:cNvSpPr txBox="1">
            <a:spLocks noChangeArrowheads="1"/>
          </p:cNvSpPr>
          <p:nvPr/>
        </p:nvSpPr>
        <p:spPr bwMode="auto">
          <a:xfrm>
            <a:off x="6096001" y="4658510"/>
            <a:ext cx="5695894" cy="189468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dirty="0">
                <a:latin typeface="Ebrima" panose="02000000000000000000" pitchFamily="2" charset="0"/>
                <a:ea typeface="Ebrima" panose="02000000000000000000" pitchFamily="2" charset="0"/>
                <a:cs typeface="Ebrima" panose="02000000000000000000" pitchFamily="2" charset="0"/>
              </a:rPr>
              <a:t>Employees should review their timecards daily.  After logging in, click on View, Hours, then choose the dates you want to review &amp; verify.  If correct, click the column under E &amp; checkmark indicating Employee approval.</a:t>
            </a:r>
          </a:p>
        </p:txBody>
      </p:sp>
      <p:pic>
        <p:nvPicPr>
          <p:cNvPr id="15" name="Picture 2">
            <a:extLst>
              <a:ext uri="{FF2B5EF4-FFF2-40B4-BE49-F238E27FC236}">
                <a16:creationId xmlns:a16="http://schemas.microsoft.com/office/drawing/2014/main" id="{F78C70BF-9A3E-494F-8833-B801EEEE0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41" y="1122870"/>
            <a:ext cx="2994683" cy="2003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id:1791a572aa91e0b54614">
            <a:extLst>
              <a:ext uri="{FF2B5EF4-FFF2-40B4-BE49-F238E27FC236}">
                <a16:creationId xmlns:a16="http://schemas.microsoft.com/office/drawing/2014/main" id="{F5EC6339-F021-423D-9FED-D68E15E2BA5E}"/>
              </a:ext>
            </a:extLst>
          </p:cNvPr>
          <p:cNvPicPr/>
          <p:nvPr/>
        </p:nvPicPr>
        <p:blipFill rotWithShape="1">
          <a:blip r:embed="rId4" r:link="rId5" cstate="print">
            <a:extLst>
              <a:ext uri="{28A0092B-C50C-407E-A947-70E740481C1C}">
                <a14:useLocalDpi xmlns:a14="http://schemas.microsoft.com/office/drawing/2010/main" val="0"/>
              </a:ext>
            </a:extLst>
          </a:blip>
          <a:srcRect l="12321" t="26885" r="5582" b="15303"/>
          <a:stretch>
            <a:fillRect/>
          </a:stretch>
        </p:blipFill>
        <p:spPr bwMode="auto">
          <a:xfrm>
            <a:off x="141514" y="3261656"/>
            <a:ext cx="3110169" cy="2888773"/>
          </a:xfrm>
          <a:prstGeom prst="rect">
            <a:avLst/>
          </a:prstGeom>
          <a:noFill/>
          <a:ln>
            <a:noFill/>
          </a:ln>
          <a:extLst>
            <a:ext uri="{53640926-AAD7-44D8-BBD7-CCE9431645EC}">
              <a14:shadowObscured xmlns:a14="http://schemas.microsoft.com/office/drawing/2010/main"/>
            </a:ext>
          </a:extLst>
        </p:spPr>
      </p:pic>
      <p:sp>
        <p:nvSpPr>
          <p:cNvPr id="14" name="Text Box 2">
            <a:extLst>
              <a:ext uri="{FF2B5EF4-FFF2-40B4-BE49-F238E27FC236}">
                <a16:creationId xmlns:a16="http://schemas.microsoft.com/office/drawing/2014/main" id="{5EE4B01B-0EF0-416C-BB2D-A444F4B2DE28}"/>
              </a:ext>
            </a:extLst>
          </p:cNvPr>
          <p:cNvSpPr txBox="1">
            <a:spLocks noChangeArrowheads="1"/>
          </p:cNvSpPr>
          <p:nvPr/>
        </p:nvSpPr>
        <p:spPr bwMode="auto">
          <a:xfrm>
            <a:off x="3189894" y="2890689"/>
            <a:ext cx="2497889" cy="312420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dirty="0">
                <a:latin typeface="Ebrima" panose="02000000000000000000" pitchFamily="2" charset="0"/>
                <a:ea typeface="Ebrima" panose="02000000000000000000" pitchFamily="2" charset="0"/>
                <a:cs typeface="Ebrima" panose="02000000000000000000" pitchFamily="2" charset="0"/>
              </a:rPr>
              <a:t>Examine the time information. If everything is correct, press the checkbox in the </a:t>
            </a:r>
            <a:r>
              <a:rPr lang="en-US" dirty="0" err="1">
                <a:latin typeface="Ebrima" panose="02000000000000000000" pitchFamily="2" charset="0"/>
                <a:ea typeface="Ebrima" panose="02000000000000000000" pitchFamily="2" charset="0"/>
                <a:cs typeface="Ebrima" panose="02000000000000000000" pitchFamily="2" charset="0"/>
              </a:rPr>
              <a:t>Aprv</a:t>
            </a:r>
            <a:r>
              <a:rPr lang="en-US" dirty="0">
                <a:latin typeface="Ebrima" panose="02000000000000000000" pitchFamily="2" charset="0"/>
                <a:ea typeface="Ebrima" panose="02000000000000000000" pitchFamily="2" charset="0"/>
                <a:cs typeface="Ebrima" panose="02000000000000000000" pitchFamily="2" charset="0"/>
              </a:rPr>
              <a:t> column next to the segment. Once you have verified your time click Close.</a:t>
            </a:r>
          </a:p>
        </p:txBody>
      </p:sp>
      <p:pic>
        <p:nvPicPr>
          <p:cNvPr id="16" name="Picture 15">
            <a:extLst>
              <a:ext uri="{FF2B5EF4-FFF2-40B4-BE49-F238E27FC236}">
                <a16:creationId xmlns:a16="http://schemas.microsoft.com/office/drawing/2014/main" id="{B04FC6A8-4213-4CF9-A2DD-851AB1D448D3}"/>
              </a:ext>
            </a:extLst>
          </p:cNvPr>
          <p:cNvPicPr>
            <a:picLocks noChangeAspect="1"/>
          </p:cNvPicPr>
          <p:nvPr/>
        </p:nvPicPr>
        <p:blipFill>
          <a:blip r:embed="rId6"/>
          <a:stretch>
            <a:fillRect/>
          </a:stretch>
        </p:blipFill>
        <p:spPr>
          <a:xfrm>
            <a:off x="9846401" y="6299336"/>
            <a:ext cx="2099967" cy="357137"/>
          </a:xfrm>
          <a:prstGeom prst="rect">
            <a:avLst/>
          </a:prstGeom>
        </p:spPr>
      </p:pic>
      <p:pic>
        <p:nvPicPr>
          <p:cNvPr id="3" name="Picture 2">
            <a:extLst>
              <a:ext uri="{FF2B5EF4-FFF2-40B4-BE49-F238E27FC236}">
                <a16:creationId xmlns:a16="http://schemas.microsoft.com/office/drawing/2014/main" id="{2BE61AB0-78B6-4A30-9FDC-EC6B9436BA40}"/>
              </a:ext>
            </a:extLst>
          </p:cNvPr>
          <p:cNvPicPr>
            <a:picLocks noChangeAspect="1"/>
          </p:cNvPicPr>
          <p:nvPr/>
        </p:nvPicPr>
        <p:blipFill>
          <a:blip r:embed="rId7"/>
          <a:stretch>
            <a:fillRect/>
          </a:stretch>
        </p:blipFill>
        <p:spPr>
          <a:xfrm>
            <a:off x="5930572" y="1682877"/>
            <a:ext cx="1770994" cy="2886478"/>
          </a:xfrm>
          <a:prstGeom prst="rect">
            <a:avLst/>
          </a:prstGeom>
        </p:spPr>
      </p:pic>
      <p:pic>
        <p:nvPicPr>
          <p:cNvPr id="4" name="Picture 3">
            <a:extLst>
              <a:ext uri="{FF2B5EF4-FFF2-40B4-BE49-F238E27FC236}">
                <a16:creationId xmlns:a16="http://schemas.microsoft.com/office/drawing/2014/main" id="{AB513B63-5EBF-4BB5-8F36-F85E076611A8}"/>
              </a:ext>
            </a:extLst>
          </p:cNvPr>
          <p:cNvPicPr>
            <a:picLocks noChangeAspect="1"/>
          </p:cNvPicPr>
          <p:nvPr/>
        </p:nvPicPr>
        <p:blipFill rotWithShape="1">
          <a:blip r:embed="rId8"/>
          <a:srcRect t="487"/>
          <a:stretch/>
        </p:blipFill>
        <p:spPr>
          <a:xfrm>
            <a:off x="7449546" y="1682877"/>
            <a:ext cx="4495513" cy="2886478"/>
          </a:xfrm>
          <a:prstGeom prst="rect">
            <a:avLst/>
          </a:prstGeom>
        </p:spPr>
      </p:pic>
    </p:spTree>
    <p:extLst>
      <p:ext uri="{BB962C8B-B14F-4D97-AF65-F5344CB8AC3E}">
        <p14:creationId xmlns:p14="http://schemas.microsoft.com/office/powerpoint/2010/main" val="2732562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5106" y="590579"/>
            <a:ext cx="10703859" cy="461665"/>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Supervisor Role – Deleting a Requested Leave </a:t>
            </a:r>
          </a:p>
        </p:txBody>
      </p:sp>
      <p:sp>
        <p:nvSpPr>
          <p:cNvPr id="10" name="Rectangle: Rounded Corners 9">
            <a:extLst>
              <a:ext uri="{FF2B5EF4-FFF2-40B4-BE49-F238E27FC236}">
                <a16:creationId xmlns:a16="http://schemas.microsoft.com/office/drawing/2014/main" id="{0C578771-C026-49A6-80ED-DF4534AE3002}"/>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04FC6A8-4213-4CF9-A2DD-851AB1D448D3}"/>
              </a:ext>
            </a:extLst>
          </p:cNvPr>
          <p:cNvPicPr>
            <a:picLocks noChangeAspect="1"/>
          </p:cNvPicPr>
          <p:nvPr/>
        </p:nvPicPr>
        <p:blipFill>
          <a:blip r:embed="rId3"/>
          <a:stretch>
            <a:fillRect/>
          </a:stretch>
        </p:blipFill>
        <p:spPr>
          <a:xfrm>
            <a:off x="9846401" y="6299336"/>
            <a:ext cx="2099967" cy="357137"/>
          </a:xfrm>
          <a:prstGeom prst="rect">
            <a:avLst/>
          </a:prstGeom>
        </p:spPr>
      </p:pic>
      <p:sp>
        <p:nvSpPr>
          <p:cNvPr id="17" name="Text Box 2">
            <a:extLst>
              <a:ext uri="{FF2B5EF4-FFF2-40B4-BE49-F238E27FC236}">
                <a16:creationId xmlns:a16="http://schemas.microsoft.com/office/drawing/2014/main" id="{5152A340-A719-489D-94CA-C70ED97D365B}"/>
              </a:ext>
            </a:extLst>
          </p:cNvPr>
          <p:cNvSpPr txBox="1">
            <a:spLocks noChangeArrowheads="1"/>
          </p:cNvSpPr>
          <p:nvPr/>
        </p:nvSpPr>
        <p:spPr bwMode="auto">
          <a:xfrm>
            <a:off x="591015" y="1122870"/>
            <a:ext cx="10847951" cy="230613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dirty="0">
                <a:latin typeface="Ebrima" panose="02000000000000000000" pitchFamily="2" charset="0"/>
                <a:ea typeface="Ebrima" panose="02000000000000000000" pitchFamily="2" charset="0"/>
                <a:cs typeface="Ebrima" panose="02000000000000000000" pitchFamily="2" charset="0"/>
              </a:rPr>
              <a:t>The Supervisor may delete employee’s requested/approved leave upon the request of the employee by logging into TCP.    Select Tools </a:t>
            </a:r>
            <a:r>
              <a:rPr lang="en-US"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 Requests  Request Manager</a:t>
            </a:r>
          </a:p>
          <a:p>
            <a:pPr algn="ctr">
              <a:lnSpc>
                <a:spcPct val="107000"/>
              </a:lnSpc>
              <a:spcAft>
                <a:spcPts val="800"/>
              </a:spcAft>
            </a:pPr>
            <a:r>
              <a:rPr lang="en-US"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If you are unable to locate the request make sure you have included the pending &amp; approved requests.</a:t>
            </a:r>
          </a:p>
          <a:p>
            <a:pPr algn="ctr">
              <a:lnSpc>
                <a:spcPct val="107000"/>
              </a:lnSpc>
              <a:spcAft>
                <a:spcPts val="800"/>
              </a:spcAft>
            </a:pPr>
            <a:r>
              <a:rPr lang="en-US"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Click once on the request that is needing to be deleted, right click then click on Delete.  This will delete the request on the calendar as well as the employee’s timecard. </a:t>
            </a:r>
          </a:p>
          <a:p>
            <a:pPr algn="ctr">
              <a:lnSpc>
                <a:spcPct val="107000"/>
              </a:lnSpc>
              <a:spcAft>
                <a:spcPts val="800"/>
              </a:spcAft>
            </a:pPr>
            <a:endParaRPr lang="en-US"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dirty="0">
                <a:latin typeface="Ebrima" panose="02000000000000000000" pitchFamily="2" charset="0"/>
                <a:ea typeface="Ebrima" panose="02000000000000000000" pitchFamily="2" charset="0"/>
                <a:cs typeface="Ebrima" panose="02000000000000000000" pitchFamily="2" charset="0"/>
              </a:rPr>
              <a:t> </a:t>
            </a:r>
          </a:p>
        </p:txBody>
      </p:sp>
      <p:pic>
        <p:nvPicPr>
          <p:cNvPr id="4" name="Picture 3">
            <a:extLst>
              <a:ext uri="{FF2B5EF4-FFF2-40B4-BE49-F238E27FC236}">
                <a16:creationId xmlns:a16="http://schemas.microsoft.com/office/drawing/2014/main" id="{AD6F0EC1-2B1C-4080-8EC7-5CE97302DD80}"/>
              </a:ext>
            </a:extLst>
          </p:cNvPr>
          <p:cNvPicPr>
            <a:picLocks noChangeAspect="1"/>
          </p:cNvPicPr>
          <p:nvPr/>
        </p:nvPicPr>
        <p:blipFill rotWithShape="1">
          <a:blip r:embed="rId4"/>
          <a:srcRect t="16929" r="86921" b="5747"/>
          <a:stretch/>
        </p:blipFill>
        <p:spPr>
          <a:xfrm>
            <a:off x="735106" y="2880294"/>
            <a:ext cx="1906858" cy="3320334"/>
          </a:xfrm>
          <a:prstGeom prst="rect">
            <a:avLst/>
          </a:prstGeom>
        </p:spPr>
      </p:pic>
      <p:pic>
        <p:nvPicPr>
          <p:cNvPr id="7" name="Picture 6">
            <a:extLst>
              <a:ext uri="{FF2B5EF4-FFF2-40B4-BE49-F238E27FC236}">
                <a16:creationId xmlns:a16="http://schemas.microsoft.com/office/drawing/2014/main" id="{2E86CA45-8813-4B36-B0A2-E7F9D2DD1117}"/>
              </a:ext>
            </a:extLst>
          </p:cNvPr>
          <p:cNvPicPr>
            <a:picLocks noChangeAspect="1"/>
          </p:cNvPicPr>
          <p:nvPr/>
        </p:nvPicPr>
        <p:blipFill rotWithShape="1">
          <a:blip r:embed="rId5"/>
          <a:srcRect t="18170" r="91128" b="40839"/>
          <a:stretch/>
        </p:blipFill>
        <p:spPr>
          <a:xfrm>
            <a:off x="4365265" y="3499626"/>
            <a:ext cx="2099967" cy="2857690"/>
          </a:xfrm>
          <a:prstGeom prst="rect">
            <a:avLst/>
          </a:prstGeom>
        </p:spPr>
      </p:pic>
      <p:pic>
        <p:nvPicPr>
          <p:cNvPr id="18" name="Picture 17">
            <a:extLst>
              <a:ext uri="{FF2B5EF4-FFF2-40B4-BE49-F238E27FC236}">
                <a16:creationId xmlns:a16="http://schemas.microsoft.com/office/drawing/2014/main" id="{75A1E372-3AB6-424C-8FF5-252DF98FE277}"/>
              </a:ext>
            </a:extLst>
          </p:cNvPr>
          <p:cNvPicPr>
            <a:picLocks noChangeAspect="1"/>
          </p:cNvPicPr>
          <p:nvPr/>
        </p:nvPicPr>
        <p:blipFill rotWithShape="1">
          <a:blip r:embed="rId6"/>
          <a:srcRect l="23964" t="56720" r="70091" b="21896"/>
          <a:stretch/>
        </p:blipFill>
        <p:spPr>
          <a:xfrm>
            <a:off x="7883911" y="3629643"/>
            <a:ext cx="2330605" cy="2469050"/>
          </a:xfrm>
          <a:prstGeom prst="rect">
            <a:avLst/>
          </a:prstGeom>
        </p:spPr>
      </p:pic>
    </p:spTree>
    <p:extLst>
      <p:ext uri="{BB962C8B-B14F-4D97-AF65-F5344CB8AC3E}">
        <p14:creationId xmlns:p14="http://schemas.microsoft.com/office/powerpoint/2010/main" val="3535607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8504" y="590579"/>
            <a:ext cx="4248955" cy="461665"/>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Verifying Time Using Clock</a:t>
            </a:r>
          </a:p>
        </p:txBody>
      </p:sp>
      <p:sp>
        <p:nvSpPr>
          <p:cNvPr id="8" name="Text Box 2"/>
          <p:cNvSpPr txBox="1">
            <a:spLocks noChangeArrowheads="1"/>
          </p:cNvSpPr>
          <p:nvPr/>
        </p:nvSpPr>
        <p:spPr bwMode="auto">
          <a:xfrm>
            <a:off x="69999" y="4989742"/>
            <a:ext cx="6317922" cy="1486925"/>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r>
              <a:rPr lang="en-US" sz="2000" dirty="0"/>
              <a:t>Each time you approve your hours, you will receive this notice.  It is to certify that you did not work overtime hours without prior written approval and that you did not suffer an unreported work related injury on any day during this work period. If you agree to this statement, click on Yes.</a:t>
            </a:r>
          </a:p>
        </p:txBody>
      </p:sp>
      <p:sp>
        <p:nvSpPr>
          <p:cNvPr id="10" name="Rectangle: Rounded Corners 9">
            <a:extLst>
              <a:ext uri="{FF2B5EF4-FFF2-40B4-BE49-F238E27FC236}">
                <a16:creationId xmlns:a16="http://schemas.microsoft.com/office/drawing/2014/main" id="{0C578771-C026-49A6-80ED-DF4534AE3002}"/>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EE83A-889F-4A88-9ACF-D534EE8F99CF}"/>
              </a:ext>
            </a:extLst>
          </p:cNvPr>
          <p:cNvSpPr/>
          <p:nvPr/>
        </p:nvSpPr>
        <p:spPr>
          <a:xfrm>
            <a:off x="6387921" y="558664"/>
            <a:ext cx="4956914" cy="461665"/>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Verifying Time Using Computer</a:t>
            </a:r>
          </a:p>
        </p:txBody>
      </p:sp>
      <p:sp>
        <p:nvSpPr>
          <p:cNvPr id="13" name="Text Box 2">
            <a:extLst>
              <a:ext uri="{FF2B5EF4-FFF2-40B4-BE49-F238E27FC236}">
                <a16:creationId xmlns:a16="http://schemas.microsoft.com/office/drawing/2014/main" id="{9C65E9BC-668C-40CA-9208-83D69522ED5A}"/>
              </a:ext>
            </a:extLst>
          </p:cNvPr>
          <p:cNvSpPr txBox="1">
            <a:spLocks noChangeArrowheads="1"/>
          </p:cNvSpPr>
          <p:nvPr/>
        </p:nvSpPr>
        <p:spPr bwMode="auto">
          <a:xfrm>
            <a:off x="6423243" y="3997561"/>
            <a:ext cx="5458236" cy="1486925"/>
          </a:xfrm>
          <a:prstGeom prst="rect">
            <a:avLst/>
          </a:prstGeom>
          <a:noFill/>
          <a:ln w="9525">
            <a:noFill/>
            <a:miter lim="800000"/>
            <a:headEnd/>
            <a:tailEnd/>
          </a:ln>
        </p:spPr>
        <p:txBody>
          <a:bodyPr rot="0" vert="horz" wrap="square" lIns="91440" tIns="45720" rIns="91440" bIns="45720" anchor="ctr" anchorCtr="0">
            <a:noAutofit/>
          </a:bodyPr>
          <a:lstStyle/>
          <a:p>
            <a:pPr algn="ctr"/>
            <a:r>
              <a:rPr lang="en-US" dirty="0"/>
              <a:t>Every time you approve your hours, you will receive this notice. </a:t>
            </a:r>
          </a:p>
          <a:p>
            <a:pPr algn="ctr"/>
            <a:endParaRPr lang="en-US" dirty="0"/>
          </a:p>
          <a:p>
            <a:pPr algn="ctr"/>
            <a:r>
              <a:rPr lang="en-US" dirty="0"/>
              <a:t>If you agree to this statement, click on Yes.</a:t>
            </a:r>
          </a:p>
        </p:txBody>
      </p:sp>
      <p:pic>
        <p:nvPicPr>
          <p:cNvPr id="11" name="Picture 10" descr="cid:1791a57166368b579623">
            <a:extLst>
              <a:ext uri="{FF2B5EF4-FFF2-40B4-BE49-F238E27FC236}">
                <a16:creationId xmlns:a16="http://schemas.microsoft.com/office/drawing/2014/main" id="{418EBD8B-35BB-4AAB-A25E-7917D9A3A13B}"/>
              </a:ext>
            </a:extLst>
          </p:cNvPr>
          <p:cNvPicPr/>
          <p:nvPr/>
        </p:nvPicPr>
        <p:blipFill rotWithShape="1">
          <a:blip r:embed="rId3" r:link="rId4" cstate="print">
            <a:extLst>
              <a:ext uri="{28A0092B-C50C-407E-A947-70E740481C1C}">
                <a14:useLocalDpi xmlns:a14="http://schemas.microsoft.com/office/drawing/2010/main" val="0"/>
              </a:ext>
            </a:extLst>
          </a:blip>
          <a:srcRect l="16439" t="22799" b="15464"/>
          <a:stretch>
            <a:fillRect/>
          </a:stretch>
        </p:blipFill>
        <p:spPr bwMode="auto">
          <a:xfrm>
            <a:off x="482625" y="1190708"/>
            <a:ext cx="5458236" cy="3875560"/>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1FDF848F-EB6C-4A27-BDB0-3FC403EFB42B}"/>
              </a:ext>
            </a:extLst>
          </p:cNvPr>
          <p:cNvPicPr>
            <a:picLocks noChangeAspect="1"/>
          </p:cNvPicPr>
          <p:nvPr/>
        </p:nvPicPr>
        <p:blipFill>
          <a:blip r:embed="rId5"/>
          <a:stretch>
            <a:fillRect/>
          </a:stretch>
        </p:blipFill>
        <p:spPr>
          <a:xfrm>
            <a:off x="6353487" y="1641998"/>
            <a:ext cx="5527992" cy="1976981"/>
          </a:xfrm>
          <a:prstGeom prst="rect">
            <a:avLst/>
          </a:prstGeom>
        </p:spPr>
      </p:pic>
      <p:pic>
        <p:nvPicPr>
          <p:cNvPr id="14" name="Picture 13">
            <a:extLst>
              <a:ext uri="{FF2B5EF4-FFF2-40B4-BE49-F238E27FC236}">
                <a16:creationId xmlns:a16="http://schemas.microsoft.com/office/drawing/2014/main" id="{CBFC5D40-D3E0-454F-8CFF-571995F083C3}"/>
              </a:ext>
            </a:extLst>
          </p:cNvPr>
          <p:cNvPicPr>
            <a:picLocks noChangeAspect="1"/>
          </p:cNvPicPr>
          <p:nvPr/>
        </p:nvPicPr>
        <p:blipFill>
          <a:blip r:embed="rId6"/>
          <a:stretch>
            <a:fillRect/>
          </a:stretch>
        </p:blipFill>
        <p:spPr>
          <a:xfrm>
            <a:off x="9423212" y="6129337"/>
            <a:ext cx="2492267" cy="423855"/>
          </a:xfrm>
          <a:prstGeom prst="rect">
            <a:avLst/>
          </a:prstGeom>
        </p:spPr>
      </p:pic>
    </p:spTree>
    <p:extLst>
      <p:ext uri="{BB962C8B-B14F-4D97-AF65-F5344CB8AC3E}">
        <p14:creationId xmlns:p14="http://schemas.microsoft.com/office/powerpoint/2010/main" val="1390147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434977"/>
            <a:ext cx="10515600" cy="707886"/>
          </a:xfrm>
          <a:prstGeom prst="rect">
            <a:avLst/>
          </a:prstGeom>
        </p:spPr>
        <p:txBody>
          <a:bodyPr wrap="square">
            <a:spAutoFit/>
          </a:bodyPr>
          <a:lstStyle/>
          <a:p>
            <a:pPr algn="ctr"/>
            <a:r>
              <a:rPr lang="en-US" sz="4000" u="sng" dirty="0">
                <a:effectLst>
                  <a:outerShdw blurRad="38100" dist="38100" dir="2700000" algn="tl">
                    <a:srgbClr val="000000">
                      <a:alpha val="43137"/>
                    </a:srgbClr>
                  </a:outerShdw>
                </a:effectLst>
              </a:rPr>
              <a:t>Time Adjustment Request Form</a:t>
            </a:r>
          </a:p>
        </p:txBody>
      </p:sp>
      <p:sp>
        <p:nvSpPr>
          <p:cNvPr id="9" name="Text Box 2"/>
          <p:cNvSpPr txBox="1">
            <a:spLocks noChangeArrowheads="1"/>
          </p:cNvSpPr>
          <p:nvPr/>
        </p:nvSpPr>
        <p:spPr bwMode="auto">
          <a:xfrm>
            <a:off x="400106" y="1212963"/>
            <a:ext cx="11240118" cy="1152977"/>
          </a:xfrm>
          <a:prstGeom prst="rect">
            <a:avLst/>
          </a:prstGeom>
          <a:noFill/>
          <a:ln w="9525">
            <a:noFill/>
            <a:miter lim="800000"/>
            <a:headEnd/>
            <a:tailEnd/>
          </a:ln>
        </p:spPr>
        <p:txBody>
          <a:bodyPr rot="0" vert="horz" wrap="square" lIns="91440" tIns="45720" rIns="91440" bIns="45720" anchor="ctr" anchorCtr="0">
            <a:noAutofit/>
          </a:bodyPr>
          <a:lstStyle/>
          <a:p>
            <a:r>
              <a:rPr lang="en-US" b="1" dirty="0"/>
              <a:t>Log In</a:t>
            </a:r>
            <a:r>
              <a:rPr lang="en-US" dirty="0"/>
              <a:t> to: </a:t>
            </a:r>
            <a:r>
              <a:rPr lang="en-US" u="sng" dirty="0">
                <a:hlinkClick r:id="rId3"/>
              </a:rPr>
              <a:t>www.southtexascollege.edu/go/tarf</a:t>
            </a:r>
            <a:endParaRPr lang="en-US" u="sng" dirty="0"/>
          </a:p>
          <a:p>
            <a:endParaRPr lang="en-US" u="sng" dirty="0"/>
          </a:p>
          <a:p>
            <a:r>
              <a:rPr lang="en-US" dirty="0"/>
              <a:t>Using your same credentials as </a:t>
            </a:r>
            <a:r>
              <a:rPr lang="en-US" dirty="0" err="1"/>
              <a:t>Jagnet</a:t>
            </a:r>
            <a:r>
              <a:rPr lang="en-US" dirty="0"/>
              <a:t> and then click </a:t>
            </a:r>
            <a:r>
              <a:rPr lang="en-US" b="1" dirty="0"/>
              <a:t>Next</a:t>
            </a:r>
            <a:r>
              <a:rPr lang="en-US" dirty="0"/>
              <a:t> or select your account. </a:t>
            </a:r>
          </a:p>
          <a:p>
            <a:endParaRPr lang="en-US" dirty="0"/>
          </a:p>
        </p:txBody>
      </p:sp>
      <p:pic>
        <p:nvPicPr>
          <p:cNvPr id="11" name="Picture 10" title="Sign In">
            <a:extLst>
              <a:ext uri="{FF2B5EF4-FFF2-40B4-BE49-F238E27FC236}">
                <a16:creationId xmlns:a16="http://schemas.microsoft.com/office/drawing/2014/main" id="{D87A4D5B-B0C6-4967-92D5-56DDD3A8F22B}"/>
              </a:ext>
            </a:extLst>
          </p:cNvPr>
          <p:cNvPicPr/>
          <p:nvPr/>
        </p:nvPicPr>
        <p:blipFill>
          <a:blip r:embed="rId4">
            <a:extLst>
              <a:ext uri="{28A0092B-C50C-407E-A947-70E740481C1C}">
                <a14:useLocalDpi xmlns:a14="http://schemas.microsoft.com/office/drawing/2010/main" val="0"/>
              </a:ext>
            </a:extLst>
          </a:blip>
          <a:stretch>
            <a:fillRect/>
          </a:stretch>
        </p:blipFill>
        <p:spPr>
          <a:xfrm>
            <a:off x="551776" y="2140360"/>
            <a:ext cx="2501265" cy="1907540"/>
          </a:xfrm>
          <a:prstGeom prst="rect">
            <a:avLst/>
          </a:prstGeom>
          <a:ln>
            <a:noFill/>
          </a:ln>
        </p:spPr>
      </p:pic>
      <p:pic>
        <p:nvPicPr>
          <p:cNvPr id="12" name="Picture 11" title="Sign in example">
            <a:extLst>
              <a:ext uri="{FF2B5EF4-FFF2-40B4-BE49-F238E27FC236}">
                <a16:creationId xmlns:a16="http://schemas.microsoft.com/office/drawing/2014/main" id="{6992A18C-C4BD-49E2-9034-3249ADD3AD77}"/>
              </a:ext>
            </a:extLst>
          </p:cNvPr>
          <p:cNvPicPr/>
          <p:nvPr/>
        </p:nvPicPr>
        <p:blipFill>
          <a:blip r:embed="rId5">
            <a:extLst>
              <a:ext uri="{28A0092B-C50C-407E-A947-70E740481C1C}">
                <a14:useLocalDpi xmlns:a14="http://schemas.microsoft.com/office/drawing/2010/main" val="0"/>
              </a:ext>
            </a:extLst>
          </a:blip>
          <a:stretch>
            <a:fillRect/>
          </a:stretch>
        </p:blipFill>
        <p:spPr>
          <a:xfrm>
            <a:off x="4059817" y="2121993"/>
            <a:ext cx="2515870" cy="1918335"/>
          </a:xfrm>
          <a:prstGeom prst="rect">
            <a:avLst/>
          </a:prstGeom>
        </p:spPr>
      </p:pic>
      <p:sp>
        <p:nvSpPr>
          <p:cNvPr id="7" name="TextBox 6">
            <a:extLst>
              <a:ext uri="{FF2B5EF4-FFF2-40B4-BE49-F238E27FC236}">
                <a16:creationId xmlns:a16="http://schemas.microsoft.com/office/drawing/2014/main" id="{21C17479-B540-418D-B6FA-4CDD10B7EAB5}"/>
              </a:ext>
            </a:extLst>
          </p:cNvPr>
          <p:cNvSpPr txBox="1"/>
          <p:nvPr/>
        </p:nvSpPr>
        <p:spPr>
          <a:xfrm>
            <a:off x="400106" y="4665159"/>
            <a:ext cx="9259504" cy="369332"/>
          </a:xfrm>
          <a:prstGeom prst="rect">
            <a:avLst/>
          </a:prstGeom>
          <a:noFill/>
        </p:spPr>
        <p:txBody>
          <a:bodyPr wrap="square" rtlCol="0">
            <a:spAutoFit/>
          </a:bodyPr>
          <a:lstStyle/>
          <a:p>
            <a:r>
              <a:rPr lang="en-US" dirty="0"/>
              <a:t>When you see the PowerApps Time Adjustment Request Form, click on </a:t>
            </a:r>
            <a:r>
              <a:rPr lang="en-US" b="1" dirty="0"/>
              <a:t>New Request</a:t>
            </a:r>
            <a:r>
              <a:rPr lang="en-US" dirty="0"/>
              <a:t>. </a:t>
            </a:r>
          </a:p>
        </p:txBody>
      </p:sp>
      <p:pic>
        <p:nvPicPr>
          <p:cNvPr id="13" name="Picture 12" title="New Request">
            <a:extLst>
              <a:ext uri="{FF2B5EF4-FFF2-40B4-BE49-F238E27FC236}">
                <a16:creationId xmlns:a16="http://schemas.microsoft.com/office/drawing/2014/main" id="{D299A47E-1256-4C9C-A98C-D16CA39F534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226386" y="2140360"/>
            <a:ext cx="2765854" cy="2424748"/>
          </a:xfrm>
          <a:prstGeom prst="rect">
            <a:avLst/>
          </a:prstGeom>
        </p:spPr>
      </p:pic>
      <p:sp>
        <p:nvSpPr>
          <p:cNvPr id="14" name="TextBox 13">
            <a:extLst>
              <a:ext uri="{FF2B5EF4-FFF2-40B4-BE49-F238E27FC236}">
                <a16:creationId xmlns:a16="http://schemas.microsoft.com/office/drawing/2014/main" id="{207C63B5-7EA9-4175-BEB3-BFAA3954A8DA}"/>
              </a:ext>
            </a:extLst>
          </p:cNvPr>
          <p:cNvSpPr txBox="1"/>
          <p:nvPr/>
        </p:nvSpPr>
        <p:spPr>
          <a:xfrm>
            <a:off x="400105" y="5078192"/>
            <a:ext cx="11344219" cy="1477328"/>
          </a:xfrm>
          <a:prstGeom prst="rect">
            <a:avLst/>
          </a:prstGeom>
          <a:noFill/>
        </p:spPr>
        <p:txBody>
          <a:bodyPr wrap="square" rtlCol="0">
            <a:spAutoFit/>
          </a:bodyPr>
          <a:lstStyle/>
          <a:p>
            <a:r>
              <a:rPr lang="en-US" dirty="0"/>
              <a:t>Enter the Required Fields: Enter your A#, Supervisor Name, Start Date (the day or days you need the adjustment for), End Date, Time Adjustment (times you need in your timecard to be fixed or added), Reason (justification of why time adjustment is needed). Attachments are optional but you can use this section to upload any conference schedule that you may have attended. Once information is complete, click submit. Your supervisor will receive an e-mail notification to process your request in </a:t>
            </a:r>
            <a:r>
              <a:rPr lang="en-US" dirty="0" err="1"/>
              <a:t>TimeClock</a:t>
            </a:r>
            <a:r>
              <a:rPr lang="en-US" dirty="0"/>
              <a:t> Plus. </a:t>
            </a:r>
          </a:p>
        </p:txBody>
      </p:sp>
      <p:sp>
        <p:nvSpPr>
          <p:cNvPr id="15" name="Rectangle: Rounded Corners 14">
            <a:extLst>
              <a:ext uri="{FF2B5EF4-FFF2-40B4-BE49-F238E27FC236}">
                <a16:creationId xmlns:a16="http://schemas.microsoft.com/office/drawing/2014/main" id="{B54D43BE-3CD2-46EB-A6E2-9288EECE8457}"/>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CBD5DB3-C5BA-4271-9432-65893107D519}"/>
              </a:ext>
            </a:extLst>
          </p:cNvPr>
          <p:cNvPicPr>
            <a:picLocks noChangeAspect="1"/>
          </p:cNvPicPr>
          <p:nvPr/>
        </p:nvPicPr>
        <p:blipFill>
          <a:blip r:embed="rId7"/>
          <a:stretch>
            <a:fillRect/>
          </a:stretch>
        </p:blipFill>
        <p:spPr>
          <a:xfrm>
            <a:off x="9659610" y="6361367"/>
            <a:ext cx="2255870" cy="383651"/>
          </a:xfrm>
          <a:prstGeom prst="rect">
            <a:avLst/>
          </a:prstGeom>
        </p:spPr>
      </p:pic>
    </p:spTree>
    <p:extLst>
      <p:ext uri="{BB962C8B-B14F-4D97-AF65-F5344CB8AC3E}">
        <p14:creationId xmlns:p14="http://schemas.microsoft.com/office/powerpoint/2010/main" val="416717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1198" y="663019"/>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Contents</a:t>
            </a:r>
          </a:p>
        </p:txBody>
      </p:sp>
      <p:sp>
        <p:nvSpPr>
          <p:cNvPr id="8" name="TextBox 7"/>
          <p:cNvSpPr txBox="1"/>
          <p:nvPr/>
        </p:nvSpPr>
        <p:spPr>
          <a:xfrm>
            <a:off x="761198" y="1907063"/>
            <a:ext cx="10515600" cy="2862322"/>
          </a:xfrm>
          <a:prstGeom prst="rect">
            <a:avLst/>
          </a:prstGeom>
          <a:noFill/>
        </p:spPr>
        <p:txBody>
          <a:bodyPr wrap="square" rtlCol="0">
            <a:spAutoFit/>
          </a:bodyPr>
          <a:lstStyle/>
          <a:p>
            <a:pPr marL="457200" indent="-457200">
              <a:buFont typeface="+mj-lt"/>
              <a:buAutoNum type="arabicPeriod"/>
            </a:pPr>
            <a:r>
              <a:rPr lang="en-US" sz="2000" dirty="0"/>
              <a:t>Clocking in and out operations</a:t>
            </a:r>
          </a:p>
          <a:p>
            <a:pPr marL="457200" indent="-457200">
              <a:buFont typeface="+mj-lt"/>
              <a:buAutoNum type="arabicPeriod"/>
            </a:pPr>
            <a:r>
              <a:rPr lang="en-US" sz="2000" dirty="0"/>
              <a:t>Missed punches</a:t>
            </a:r>
          </a:p>
          <a:p>
            <a:pPr marL="457200" indent="-457200">
              <a:buFont typeface="+mj-lt"/>
              <a:buAutoNum type="arabicPeriod"/>
            </a:pPr>
            <a:r>
              <a:rPr lang="en-US" sz="2000" dirty="0"/>
              <a:t>Correct/revise punch</a:t>
            </a:r>
          </a:p>
          <a:p>
            <a:pPr marL="457200" indent="-457200">
              <a:buFont typeface="+mj-lt"/>
              <a:buAutoNum type="arabicPeriod"/>
            </a:pPr>
            <a:r>
              <a:rPr lang="en-US" sz="2000" dirty="0"/>
              <a:t>Requesting Leave</a:t>
            </a:r>
          </a:p>
          <a:p>
            <a:pPr marL="457200" indent="-457200">
              <a:buFont typeface="+mj-lt"/>
              <a:buAutoNum type="arabicPeriod"/>
            </a:pPr>
            <a:r>
              <a:rPr lang="en-US" sz="2000" dirty="0"/>
              <a:t>Deleting a Leave Request</a:t>
            </a:r>
          </a:p>
          <a:p>
            <a:pPr marL="457200" indent="-457200">
              <a:buFont typeface="+mj-lt"/>
              <a:buAutoNum type="arabicPeriod"/>
            </a:pPr>
            <a:r>
              <a:rPr lang="en-US" sz="2000" dirty="0"/>
              <a:t>Verifying Time</a:t>
            </a:r>
          </a:p>
          <a:p>
            <a:pPr marL="457200" indent="-457200">
              <a:buFont typeface="+mj-lt"/>
              <a:buAutoNum type="arabicPeriod"/>
            </a:pPr>
            <a:r>
              <a:rPr lang="en-US" sz="2000" dirty="0"/>
              <a:t>Electronic Time Adjustment Request (TARF) - PowerApps</a:t>
            </a:r>
          </a:p>
          <a:p>
            <a:pPr marL="457200" indent="-457200">
              <a:buFont typeface="+mj-lt"/>
              <a:buAutoNum type="arabicPeriod"/>
            </a:pPr>
            <a:r>
              <a:rPr lang="en-US" sz="2000" dirty="0"/>
              <a:t>Time Adjustment Request Form</a:t>
            </a:r>
          </a:p>
          <a:p>
            <a:pPr marL="457200" indent="-457200">
              <a:buFont typeface="+mj-lt"/>
              <a:buAutoNum type="arabicPeriod"/>
            </a:pPr>
            <a:r>
              <a:rPr lang="en-US" sz="2000" dirty="0"/>
              <a:t>Best Practices</a:t>
            </a:r>
          </a:p>
        </p:txBody>
      </p:sp>
      <p:sp>
        <p:nvSpPr>
          <p:cNvPr id="9" name="Rectangle: Rounded Corners 8">
            <a:extLst>
              <a:ext uri="{FF2B5EF4-FFF2-40B4-BE49-F238E27FC236}">
                <a16:creationId xmlns:a16="http://schemas.microsoft.com/office/drawing/2014/main" id="{7580AD08-3422-4C71-BCD2-43EB8BCD66D9}"/>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CEA7BEC-22D1-4D64-9BA8-D9C61DDC0161}"/>
              </a:ext>
            </a:extLst>
          </p:cNvPr>
          <p:cNvPicPr>
            <a:picLocks noChangeAspect="1"/>
          </p:cNvPicPr>
          <p:nvPr/>
        </p:nvPicPr>
        <p:blipFill>
          <a:blip r:embed="rId3"/>
          <a:stretch>
            <a:fillRect/>
          </a:stretch>
        </p:blipFill>
        <p:spPr>
          <a:xfrm>
            <a:off x="9115130" y="6076943"/>
            <a:ext cx="2800350" cy="476250"/>
          </a:xfrm>
          <a:prstGeom prst="rect">
            <a:avLst/>
          </a:prstGeom>
        </p:spPr>
      </p:pic>
    </p:spTree>
    <p:extLst>
      <p:ext uri="{BB962C8B-B14F-4D97-AF65-F5344CB8AC3E}">
        <p14:creationId xmlns:p14="http://schemas.microsoft.com/office/powerpoint/2010/main" val="901136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434977"/>
            <a:ext cx="10515600" cy="707886"/>
          </a:xfrm>
          <a:prstGeom prst="rect">
            <a:avLst/>
          </a:prstGeom>
        </p:spPr>
        <p:txBody>
          <a:bodyPr wrap="square">
            <a:spAutoFit/>
          </a:bodyPr>
          <a:lstStyle/>
          <a:p>
            <a:pPr algn="ctr"/>
            <a:r>
              <a:rPr lang="en-US" sz="4000" u="sng" dirty="0">
                <a:effectLst>
                  <a:outerShdw blurRad="38100" dist="38100" dir="2700000" algn="tl">
                    <a:srgbClr val="000000">
                      <a:alpha val="43137"/>
                    </a:srgbClr>
                  </a:outerShdw>
                </a:effectLst>
              </a:rPr>
              <a:t>Time Adjustment Request Form</a:t>
            </a:r>
          </a:p>
        </p:txBody>
      </p:sp>
      <p:sp>
        <p:nvSpPr>
          <p:cNvPr id="9" name="Text Box 2"/>
          <p:cNvSpPr txBox="1">
            <a:spLocks noChangeArrowheads="1"/>
          </p:cNvSpPr>
          <p:nvPr/>
        </p:nvSpPr>
        <p:spPr bwMode="auto">
          <a:xfrm>
            <a:off x="2379489" y="846243"/>
            <a:ext cx="7149492" cy="1152977"/>
          </a:xfrm>
          <a:prstGeom prst="rect">
            <a:avLst/>
          </a:prstGeom>
          <a:noFill/>
          <a:ln w="9525">
            <a:noFill/>
            <a:miter lim="800000"/>
            <a:headEnd/>
            <a:tailEnd/>
          </a:ln>
        </p:spPr>
        <p:txBody>
          <a:bodyPr rot="0" vert="horz" wrap="square" lIns="91440" tIns="45720" rIns="91440" bIns="45720" anchor="ctr" anchorCtr="0">
            <a:noAutofit/>
          </a:bodyPr>
          <a:lstStyle/>
          <a:p>
            <a:pPr algn="ctr"/>
            <a:r>
              <a:rPr lang="en-US" sz="3600" b="1" i="1" u="sng" dirty="0"/>
              <a:t>Confirmation Email</a:t>
            </a:r>
          </a:p>
        </p:txBody>
      </p:sp>
      <p:sp>
        <p:nvSpPr>
          <p:cNvPr id="7" name="TextBox 6">
            <a:extLst>
              <a:ext uri="{FF2B5EF4-FFF2-40B4-BE49-F238E27FC236}">
                <a16:creationId xmlns:a16="http://schemas.microsoft.com/office/drawing/2014/main" id="{21C17479-B540-418D-B6FA-4CDD10B7EAB5}"/>
              </a:ext>
            </a:extLst>
          </p:cNvPr>
          <p:cNvSpPr txBox="1"/>
          <p:nvPr/>
        </p:nvSpPr>
        <p:spPr>
          <a:xfrm>
            <a:off x="400105" y="5180487"/>
            <a:ext cx="11558533" cy="1754326"/>
          </a:xfrm>
          <a:prstGeom prst="rect">
            <a:avLst/>
          </a:prstGeom>
          <a:noFill/>
        </p:spPr>
        <p:txBody>
          <a:bodyPr wrap="square" rtlCol="0">
            <a:spAutoFit/>
          </a:bodyPr>
          <a:lstStyle/>
          <a:p>
            <a:r>
              <a:rPr lang="en-US" dirty="0"/>
              <a:t>If your time adjustment request is approved, it is your responsibility to ensure it is posted in TimeClock Plus before verifying your timecard.</a:t>
            </a:r>
          </a:p>
          <a:p>
            <a:r>
              <a:rPr lang="en-US" dirty="0"/>
              <a:t>If your time adjustment request is rejected, check the comments if provided in the email you received from SharePoint Administrator or inquire with your supervisor the reason why it was rejected. If correction is needed, you will need to re-submit a new electronic TARF. </a:t>
            </a:r>
          </a:p>
          <a:p>
            <a:r>
              <a:rPr lang="en-US" dirty="0"/>
              <a:t> </a:t>
            </a:r>
          </a:p>
        </p:txBody>
      </p:sp>
      <p:sp>
        <p:nvSpPr>
          <p:cNvPr id="14" name="TextBox 13">
            <a:extLst>
              <a:ext uri="{FF2B5EF4-FFF2-40B4-BE49-F238E27FC236}">
                <a16:creationId xmlns:a16="http://schemas.microsoft.com/office/drawing/2014/main" id="{207C63B5-7EA9-4175-BEB3-BFAA3954A8DA}"/>
              </a:ext>
            </a:extLst>
          </p:cNvPr>
          <p:cNvSpPr txBox="1"/>
          <p:nvPr/>
        </p:nvSpPr>
        <p:spPr>
          <a:xfrm>
            <a:off x="400105" y="1712692"/>
            <a:ext cx="11214952" cy="646331"/>
          </a:xfrm>
          <a:prstGeom prst="rect">
            <a:avLst/>
          </a:prstGeom>
          <a:noFill/>
        </p:spPr>
        <p:txBody>
          <a:bodyPr wrap="square" rtlCol="0">
            <a:spAutoFit/>
          </a:bodyPr>
          <a:lstStyle/>
          <a:p>
            <a:r>
              <a:rPr lang="en-US" dirty="0"/>
              <a:t>You will receive an email confirmation from </a:t>
            </a:r>
            <a:r>
              <a:rPr lang="en-US" b="1" dirty="0" err="1"/>
              <a:t>Sharepoint</a:t>
            </a:r>
            <a:r>
              <a:rPr lang="en-US" b="1" dirty="0"/>
              <a:t> Administrator</a:t>
            </a:r>
            <a:r>
              <a:rPr lang="en-US" dirty="0"/>
              <a:t> notifying you that your time adjustment has been either approved or rejected by your supervisor. Please see below examples of Approved and Rejected. </a:t>
            </a:r>
          </a:p>
        </p:txBody>
      </p:sp>
      <p:sp>
        <p:nvSpPr>
          <p:cNvPr id="12" name="Rectangle: Rounded Corners 11">
            <a:extLst>
              <a:ext uri="{FF2B5EF4-FFF2-40B4-BE49-F238E27FC236}">
                <a16:creationId xmlns:a16="http://schemas.microsoft.com/office/drawing/2014/main" id="{FED02468-8123-4934-950F-0A7A8287CC26}"/>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2187F9-341D-4758-B28B-F2AE43147C4A}"/>
              </a:ext>
            </a:extLst>
          </p:cNvPr>
          <p:cNvPicPr>
            <a:picLocks noChangeAspect="1"/>
          </p:cNvPicPr>
          <p:nvPr/>
        </p:nvPicPr>
        <p:blipFill>
          <a:blip r:embed="rId3"/>
          <a:stretch>
            <a:fillRect/>
          </a:stretch>
        </p:blipFill>
        <p:spPr>
          <a:xfrm>
            <a:off x="1991304" y="2457183"/>
            <a:ext cx="3625474" cy="2730481"/>
          </a:xfrm>
          <a:prstGeom prst="rect">
            <a:avLst/>
          </a:prstGeom>
        </p:spPr>
      </p:pic>
      <p:pic>
        <p:nvPicPr>
          <p:cNvPr id="2" name="Picture 1">
            <a:extLst>
              <a:ext uri="{FF2B5EF4-FFF2-40B4-BE49-F238E27FC236}">
                <a16:creationId xmlns:a16="http://schemas.microsoft.com/office/drawing/2014/main" id="{1DB3BF16-7E15-4172-B860-655047DD4BC0}"/>
              </a:ext>
            </a:extLst>
          </p:cNvPr>
          <p:cNvPicPr>
            <a:picLocks noChangeAspect="1"/>
          </p:cNvPicPr>
          <p:nvPr/>
        </p:nvPicPr>
        <p:blipFill>
          <a:blip r:embed="rId4"/>
          <a:stretch>
            <a:fillRect/>
          </a:stretch>
        </p:blipFill>
        <p:spPr>
          <a:xfrm>
            <a:off x="6202992" y="2411934"/>
            <a:ext cx="3997704" cy="2828641"/>
          </a:xfrm>
          <a:prstGeom prst="rect">
            <a:avLst/>
          </a:prstGeom>
        </p:spPr>
      </p:pic>
      <p:pic>
        <p:nvPicPr>
          <p:cNvPr id="11" name="Picture 10">
            <a:extLst>
              <a:ext uri="{FF2B5EF4-FFF2-40B4-BE49-F238E27FC236}">
                <a16:creationId xmlns:a16="http://schemas.microsoft.com/office/drawing/2014/main" id="{F0626911-8747-48BF-A37B-B3D1071FC8D7}"/>
              </a:ext>
            </a:extLst>
          </p:cNvPr>
          <p:cNvPicPr>
            <a:picLocks noChangeAspect="1"/>
          </p:cNvPicPr>
          <p:nvPr/>
        </p:nvPicPr>
        <p:blipFill>
          <a:blip r:embed="rId5"/>
          <a:stretch>
            <a:fillRect/>
          </a:stretch>
        </p:blipFill>
        <p:spPr>
          <a:xfrm>
            <a:off x="9387183" y="6334532"/>
            <a:ext cx="2571455" cy="437322"/>
          </a:xfrm>
          <a:prstGeom prst="rect">
            <a:avLst/>
          </a:prstGeom>
        </p:spPr>
      </p:pic>
    </p:spTree>
    <p:extLst>
      <p:ext uri="{BB962C8B-B14F-4D97-AF65-F5344CB8AC3E}">
        <p14:creationId xmlns:p14="http://schemas.microsoft.com/office/powerpoint/2010/main" val="16012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54408"/>
            <a:ext cx="10515600" cy="646331"/>
          </a:xfrm>
          <a:prstGeom prst="rect">
            <a:avLst/>
          </a:prstGeom>
        </p:spPr>
        <p:txBody>
          <a:bodyPr wrap="square">
            <a:spAutoFit/>
          </a:bodyPr>
          <a:lstStyle/>
          <a:p>
            <a:pPr algn="ctr"/>
            <a:r>
              <a:rPr lang="en-US" sz="3600" u="sng" dirty="0">
                <a:effectLst>
                  <a:outerShdw blurRad="38100" dist="38100" dir="2700000" algn="tl">
                    <a:srgbClr val="000000">
                      <a:alpha val="43137"/>
                    </a:srgbClr>
                  </a:outerShdw>
                </a:effectLst>
              </a:rPr>
              <a:t>Time Adjustment Request – Adding / Correcting Hours</a:t>
            </a:r>
          </a:p>
        </p:txBody>
      </p:sp>
      <p:sp>
        <p:nvSpPr>
          <p:cNvPr id="10" name="TextBox 9"/>
          <p:cNvSpPr txBox="1"/>
          <p:nvPr/>
        </p:nvSpPr>
        <p:spPr>
          <a:xfrm>
            <a:off x="7186412" y="2011697"/>
            <a:ext cx="4844224" cy="2954655"/>
          </a:xfrm>
          <a:prstGeom prst="rect">
            <a:avLst/>
          </a:prstGeom>
          <a:noFill/>
        </p:spPr>
        <p:txBody>
          <a:bodyPr wrap="squar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Supervisor will receive request from the employee via email, the email will be delivered by </a:t>
            </a:r>
            <a:r>
              <a:rPr lang="en-US" sz="2400" b="1" i="1" u="sng" dirty="0">
                <a:latin typeface="Ebrima" panose="02000000000000000000" pitchFamily="2" charset="0"/>
                <a:ea typeface="Ebrima" panose="02000000000000000000" pitchFamily="2" charset="0"/>
                <a:cs typeface="Ebrima" panose="02000000000000000000" pitchFamily="2" charset="0"/>
              </a:rPr>
              <a:t>Microsoft Flow,</a:t>
            </a:r>
            <a:r>
              <a:rPr lang="en-US" sz="2400" dirty="0">
                <a:latin typeface="Ebrima" panose="02000000000000000000" pitchFamily="2" charset="0"/>
                <a:ea typeface="Ebrima" panose="02000000000000000000" pitchFamily="2" charset="0"/>
                <a:cs typeface="Ebrima" panose="02000000000000000000" pitchFamily="2" charset="0"/>
              </a:rPr>
              <a:t> supervisor  will review, and if approved, supervisor will need to enter into TimeClock Plus.  </a:t>
            </a:r>
          </a:p>
          <a:p>
            <a:endParaRPr lang="en-US" dirty="0"/>
          </a:p>
        </p:txBody>
      </p:sp>
      <p:sp>
        <p:nvSpPr>
          <p:cNvPr id="12" name="Rectangle: Rounded Corners 11">
            <a:extLst>
              <a:ext uri="{FF2B5EF4-FFF2-40B4-BE49-F238E27FC236}">
                <a16:creationId xmlns:a16="http://schemas.microsoft.com/office/drawing/2014/main" id="{6C180A87-977C-49F8-BCB4-CBC09CC6CD25}"/>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9E2928-A019-4105-AD4F-081468E54561}"/>
              </a:ext>
            </a:extLst>
          </p:cNvPr>
          <p:cNvPicPr>
            <a:picLocks noChangeAspect="1"/>
          </p:cNvPicPr>
          <p:nvPr/>
        </p:nvPicPr>
        <p:blipFill>
          <a:blip r:embed="rId3"/>
          <a:stretch>
            <a:fillRect/>
          </a:stretch>
        </p:blipFill>
        <p:spPr>
          <a:xfrm>
            <a:off x="1563130" y="1235194"/>
            <a:ext cx="4523905" cy="4804147"/>
          </a:xfrm>
          <a:prstGeom prst="rect">
            <a:avLst/>
          </a:prstGeom>
        </p:spPr>
      </p:pic>
      <p:sp>
        <p:nvSpPr>
          <p:cNvPr id="7" name="Rectangle 6">
            <a:extLst>
              <a:ext uri="{FF2B5EF4-FFF2-40B4-BE49-F238E27FC236}">
                <a16:creationId xmlns:a16="http://schemas.microsoft.com/office/drawing/2014/main" id="{FC6B1829-C2B3-4677-B533-5A2A88A301C0}"/>
              </a:ext>
            </a:extLst>
          </p:cNvPr>
          <p:cNvSpPr/>
          <p:nvPr/>
        </p:nvSpPr>
        <p:spPr>
          <a:xfrm>
            <a:off x="578421" y="5955594"/>
            <a:ext cx="8041472" cy="664990"/>
          </a:xfrm>
          <a:prstGeom prst="rect">
            <a:avLst/>
          </a:prstGeom>
        </p:spPr>
        <p:txBody>
          <a:bodyPr wrap="square">
            <a:spAutoFit/>
          </a:bodyPr>
          <a:lstStyle/>
          <a:p>
            <a:pPr algn="ctr">
              <a:lnSpc>
                <a:spcPct val="107000"/>
              </a:lnSpc>
              <a:spcAft>
                <a:spcPts val="800"/>
              </a:spcAft>
            </a:pPr>
            <a:r>
              <a:rPr lang="en-US" b="1" dirty="0">
                <a:solidFill>
                  <a:srgbClr val="FF0000"/>
                </a:solidFill>
                <a:latin typeface="Ebrima" panose="02000000000000000000" pitchFamily="2" charset="0"/>
                <a:ea typeface="Ebrima" panose="02000000000000000000" pitchFamily="2" charset="0"/>
                <a:cs typeface="Ebrima" panose="02000000000000000000" pitchFamily="2" charset="0"/>
              </a:rPr>
              <a:t>*REMINDER Payroll Record Retention:  Current fiscal year + 3 years for all employees.</a:t>
            </a:r>
          </a:p>
        </p:txBody>
      </p:sp>
      <p:pic>
        <p:nvPicPr>
          <p:cNvPr id="8" name="Picture 7">
            <a:extLst>
              <a:ext uri="{FF2B5EF4-FFF2-40B4-BE49-F238E27FC236}">
                <a16:creationId xmlns:a16="http://schemas.microsoft.com/office/drawing/2014/main" id="{6CE097E6-B4B8-4C80-8A60-FD72BB7CC4AC}"/>
              </a:ext>
            </a:extLst>
          </p:cNvPr>
          <p:cNvPicPr>
            <a:picLocks noChangeAspect="1"/>
          </p:cNvPicPr>
          <p:nvPr/>
        </p:nvPicPr>
        <p:blipFill>
          <a:blip r:embed="rId4"/>
          <a:stretch>
            <a:fillRect/>
          </a:stretch>
        </p:blipFill>
        <p:spPr>
          <a:xfrm>
            <a:off x="9115130" y="6076943"/>
            <a:ext cx="2800350" cy="476250"/>
          </a:xfrm>
          <a:prstGeom prst="rect">
            <a:avLst/>
          </a:prstGeom>
        </p:spPr>
      </p:pic>
    </p:spTree>
    <p:extLst>
      <p:ext uri="{BB962C8B-B14F-4D97-AF65-F5344CB8AC3E}">
        <p14:creationId xmlns:p14="http://schemas.microsoft.com/office/powerpoint/2010/main" val="326528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43898"/>
            <a:ext cx="10515600" cy="646331"/>
          </a:xfrm>
          <a:prstGeom prst="rect">
            <a:avLst/>
          </a:prstGeom>
        </p:spPr>
        <p:txBody>
          <a:bodyPr wrap="square">
            <a:spAutoFit/>
          </a:bodyPr>
          <a:lstStyle/>
          <a:p>
            <a:pPr algn="ctr"/>
            <a:r>
              <a:rPr lang="en-US" sz="3600" u="sng" dirty="0">
                <a:effectLst>
                  <a:outerShdw blurRad="38100" dist="38100" dir="2700000" algn="tl">
                    <a:srgbClr val="000000">
                      <a:alpha val="43137"/>
                    </a:srgbClr>
                  </a:outerShdw>
                </a:effectLst>
              </a:rPr>
              <a:t>Time Adjustment Request – Adding / Correcting Hours</a:t>
            </a:r>
          </a:p>
        </p:txBody>
      </p:sp>
      <p:sp>
        <p:nvSpPr>
          <p:cNvPr id="9" name="Text Box 2"/>
          <p:cNvSpPr txBox="1">
            <a:spLocks noChangeArrowheads="1"/>
          </p:cNvSpPr>
          <p:nvPr/>
        </p:nvSpPr>
        <p:spPr bwMode="auto">
          <a:xfrm>
            <a:off x="8102138" y="1948543"/>
            <a:ext cx="3689757" cy="4075668"/>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Go to Hours, Individual Hours, find the employee, click on the segment that needs adding/correcting.</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green +Add button:</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supervisor will enter the working hours and they will include the note provided by the employee.</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Then click Save.</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12" name="Rectangle: Rounded Corners 11">
            <a:extLst>
              <a:ext uri="{FF2B5EF4-FFF2-40B4-BE49-F238E27FC236}">
                <a16:creationId xmlns:a16="http://schemas.microsoft.com/office/drawing/2014/main" id="{1B48C302-5874-4E2C-9B55-264A9031EF23}"/>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8A8C09-C685-4DD4-B6A6-CB6F34CB90EC}"/>
              </a:ext>
            </a:extLst>
          </p:cNvPr>
          <p:cNvPicPr>
            <a:picLocks noChangeAspect="1"/>
          </p:cNvPicPr>
          <p:nvPr/>
        </p:nvPicPr>
        <p:blipFill>
          <a:blip r:embed="rId3"/>
          <a:stretch>
            <a:fillRect/>
          </a:stretch>
        </p:blipFill>
        <p:spPr>
          <a:xfrm>
            <a:off x="10324307" y="3309023"/>
            <a:ext cx="1114658" cy="419636"/>
          </a:xfrm>
          <a:prstGeom prst="rect">
            <a:avLst/>
          </a:prstGeom>
        </p:spPr>
      </p:pic>
      <p:pic>
        <p:nvPicPr>
          <p:cNvPr id="8" name="Picture 7">
            <a:extLst>
              <a:ext uri="{FF2B5EF4-FFF2-40B4-BE49-F238E27FC236}">
                <a16:creationId xmlns:a16="http://schemas.microsoft.com/office/drawing/2014/main" id="{693B5349-E04E-44B7-B6CE-5801D609DAFE}"/>
              </a:ext>
            </a:extLst>
          </p:cNvPr>
          <p:cNvPicPr>
            <a:picLocks noChangeAspect="1"/>
          </p:cNvPicPr>
          <p:nvPr/>
        </p:nvPicPr>
        <p:blipFill>
          <a:blip r:embed="rId4"/>
          <a:stretch>
            <a:fillRect/>
          </a:stretch>
        </p:blipFill>
        <p:spPr>
          <a:xfrm>
            <a:off x="9115130" y="6076943"/>
            <a:ext cx="2800350" cy="476250"/>
          </a:xfrm>
          <a:prstGeom prst="rect">
            <a:avLst/>
          </a:prstGeom>
        </p:spPr>
      </p:pic>
      <p:sp>
        <p:nvSpPr>
          <p:cNvPr id="10" name="Text Box 2">
            <a:extLst>
              <a:ext uri="{FF2B5EF4-FFF2-40B4-BE49-F238E27FC236}">
                <a16:creationId xmlns:a16="http://schemas.microsoft.com/office/drawing/2014/main" id="{B13D55E2-9D43-4E1B-901F-86B513F367E2}"/>
              </a:ext>
            </a:extLst>
          </p:cNvPr>
          <p:cNvSpPr txBox="1">
            <a:spLocks noChangeArrowheads="1"/>
          </p:cNvSpPr>
          <p:nvPr/>
        </p:nvSpPr>
        <p:spPr bwMode="auto">
          <a:xfrm>
            <a:off x="276520" y="6409507"/>
            <a:ext cx="7192537" cy="143686"/>
          </a:xfrm>
          <a:prstGeom prst="rect">
            <a:avLst/>
          </a:prstGeom>
          <a:noFill/>
          <a:ln w="9525">
            <a:noFill/>
            <a:miter lim="800000"/>
            <a:headEnd/>
            <a:tailEnd/>
          </a:ln>
        </p:spPr>
        <p:txBody>
          <a:bodyPr rot="0" vert="horz" wrap="square" lIns="91440" tIns="45720" rIns="91440" bIns="45720" anchor="ctr" anchorCtr="0">
            <a:noAutofit/>
          </a:bodyPr>
          <a:lstStyle/>
          <a:p>
            <a:pPr>
              <a:lnSpc>
                <a:spcPct val="107000"/>
              </a:lnSpc>
              <a:spcAft>
                <a:spcPts val="800"/>
              </a:spcAft>
            </a:pPr>
            <a:r>
              <a:rPr lang="en-US" sz="2000" b="1" dirty="0">
                <a:solidFill>
                  <a:srgbClr val="FF3399"/>
                </a:solidFill>
                <a:latin typeface="Ebrima" panose="02000000000000000000" pitchFamily="2" charset="0"/>
                <a:ea typeface="Ebrima" panose="02000000000000000000" pitchFamily="2" charset="0"/>
                <a:cs typeface="Ebrima" panose="02000000000000000000" pitchFamily="2" charset="0"/>
              </a:rPr>
              <a:t>Do not Click on Time Sheet entry Box – this section is only to be used by Payroll when applying mass punches.</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4" name="Picture 3">
            <a:extLst>
              <a:ext uri="{FF2B5EF4-FFF2-40B4-BE49-F238E27FC236}">
                <a16:creationId xmlns:a16="http://schemas.microsoft.com/office/drawing/2014/main" id="{63DBAFFF-DC8C-4BB0-9FC2-4C4667E2C096}"/>
              </a:ext>
            </a:extLst>
          </p:cNvPr>
          <p:cNvPicPr>
            <a:picLocks noChangeAspect="1"/>
          </p:cNvPicPr>
          <p:nvPr/>
        </p:nvPicPr>
        <p:blipFill rotWithShape="1">
          <a:blip r:embed="rId5"/>
          <a:srcRect t="13493"/>
          <a:stretch/>
        </p:blipFill>
        <p:spPr>
          <a:xfrm>
            <a:off x="391952" y="1948543"/>
            <a:ext cx="2003518" cy="3425980"/>
          </a:xfrm>
          <a:prstGeom prst="rect">
            <a:avLst/>
          </a:prstGeom>
        </p:spPr>
      </p:pic>
      <p:pic>
        <p:nvPicPr>
          <p:cNvPr id="5" name="Picture 4">
            <a:extLst>
              <a:ext uri="{FF2B5EF4-FFF2-40B4-BE49-F238E27FC236}">
                <a16:creationId xmlns:a16="http://schemas.microsoft.com/office/drawing/2014/main" id="{A103A2C6-DF79-4B3B-BFC3-EF4176DE7349}"/>
              </a:ext>
            </a:extLst>
          </p:cNvPr>
          <p:cNvPicPr>
            <a:picLocks noChangeAspect="1"/>
          </p:cNvPicPr>
          <p:nvPr/>
        </p:nvPicPr>
        <p:blipFill>
          <a:blip r:embed="rId6"/>
          <a:stretch>
            <a:fillRect/>
          </a:stretch>
        </p:blipFill>
        <p:spPr>
          <a:xfrm>
            <a:off x="2286403" y="1948543"/>
            <a:ext cx="5543083" cy="3425980"/>
          </a:xfrm>
          <a:prstGeom prst="rect">
            <a:avLst/>
          </a:prstGeom>
        </p:spPr>
      </p:pic>
    </p:spTree>
    <p:extLst>
      <p:ext uri="{BB962C8B-B14F-4D97-AF65-F5344CB8AC3E}">
        <p14:creationId xmlns:p14="http://schemas.microsoft.com/office/powerpoint/2010/main" val="2098874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741824"/>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Review &amp; Verify Timecard Daily</a:t>
            </a:r>
          </a:p>
        </p:txBody>
      </p:sp>
      <p:sp>
        <p:nvSpPr>
          <p:cNvPr id="9" name="Text Box 2"/>
          <p:cNvSpPr txBox="1">
            <a:spLocks noChangeArrowheads="1"/>
          </p:cNvSpPr>
          <p:nvPr/>
        </p:nvSpPr>
        <p:spPr bwMode="auto">
          <a:xfrm>
            <a:off x="838200" y="1913766"/>
            <a:ext cx="10734647" cy="4106033"/>
          </a:xfrm>
          <a:prstGeom prst="rect">
            <a:avLst/>
          </a:prstGeom>
          <a:noFill/>
          <a:ln w="9525">
            <a:noFill/>
            <a:miter lim="800000"/>
            <a:headEnd/>
            <a:tailEnd/>
          </a:ln>
        </p:spPr>
        <p:txBody>
          <a:bodyPr rot="0" vert="horz" wrap="square" lIns="91440" tIns="45720" rIns="91440" bIns="45720" anchor="ctr" anchorCtr="0">
            <a:noAutofit/>
          </a:bodyPr>
          <a:lstStyle/>
          <a:p>
            <a:pPr marL="342900" indent="-342900">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Supervisors and non-exempt employees please get in the practice of reviewing and verifying your timecards on a weekly basis for accurate payroll processing.</a:t>
            </a:r>
          </a:p>
          <a:p>
            <a:pPr marL="342900" indent="-342900">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In TimeClock Plus, we are able to review and verify hours on a daily/weekly basis rather than waiting for the end of the pay period.</a:t>
            </a:r>
          </a:p>
          <a:p>
            <a:pPr marL="342900" indent="-342900">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This is an advantage toward accurate payroll processing. </a:t>
            </a:r>
          </a:p>
          <a:p>
            <a:pPr marL="342900" lvl="2" indent="-342900">
              <a:lnSpc>
                <a:spcPct val="107000"/>
              </a:lnSpc>
              <a:spcAft>
                <a:spcPts val="800"/>
              </a:spcAft>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If timecard verification was not done before pay period locking; both non-exempt employee and supervisor will need to print and sign off timecard and have it kept within your department for current fiscal year + 3 years for all employees.</a:t>
            </a:r>
          </a:p>
        </p:txBody>
      </p:sp>
      <p:sp>
        <p:nvSpPr>
          <p:cNvPr id="10" name="Rectangle: Rounded Corners 9">
            <a:extLst>
              <a:ext uri="{FF2B5EF4-FFF2-40B4-BE49-F238E27FC236}">
                <a16:creationId xmlns:a16="http://schemas.microsoft.com/office/drawing/2014/main" id="{49FDC909-B7F3-45C1-BD04-0C6804D3B455}"/>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3617065-520F-4CC4-9FA2-4D4621BF306F}"/>
              </a:ext>
            </a:extLst>
          </p:cNvPr>
          <p:cNvPicPr>
            <a:picLocks noChangeAspect="1"/>
          </p:cNvPicPr>
          <p:nvPr/>
        </p:nvPicPr>
        <p:blipFill>
          <a:blip r:embed="rId3"/>
          <a:stretch>
            <a:fillRect/>
          </a:stretch>
        </p:blipFill>
        <p:spPr>
          <a:xfrm>
            <a:off x="9115130" y="6076943"/>
            <a:ext cx="2800350" cy="476250"/>
          </a:xfrm>
          <a:prstGeom prst="rect">
            <a:avLst/>
          </a:prstGeom>
        </p:spPr>
      </p:pic>
    </p:spTree>
    <p:extLst>
      <p:ext uri="{BB962C8B-B14F-4D97-AF65-F5344CB8AC3E}">
        <p14:creationId xmlns:p14="http://schemas.microsoft.com/office/powerpoint/2010/main" val="398288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9235" y="519953"/>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Best Practices</a:t>
            </a:r>
          </a:p>
        </p:txBody>
      </p:sp>
      <p:sp>
        <p:nvSpPr>
          <p:cNvPr id="9" name="Text Box 2"/>
          <p:cNvSpPr txBox="1">
            <a:spLocks noChangeArrowheads="1"/>
          </p:cNvSpPr>
          <p:nvPr/>
        </p:nvSpPr>
        <p:spPr bwMode="auto">
          <a:xfrm>
            <a:off x="1320994" y="1802884"/>
            <a:ext cx="10268770" cy="4293116"/>
          </a:xfrm>
          <a:prstGeom prst="rect">
            <a:avLst/>
          </a:prstGeom>
          <a:noFill/>
          <a:ln w="9525">
            <a:noFill/>
            <a:miter lim="800000"/>
            <a:headEnd/>
            <a:tailEnd/>
          </a:ln>
        </p:spPr>
        <p:txBody>
          <a:bodyPr rot="0" vert="horz" wrap="square" lIns="91440" tIns="45720" rIns="91440" bIns="45720" anchor="ctr" anchorCtr="0">
            <a:noAutofit/>
          </a:bodyPr>
          <a:lstStyle/>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Use the timeclock closest to your work area/building, for clocking in and out.</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Use the Computer for reviewing and verifying timecards.</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Use the Computer for requesting leave.</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Review and approve your hours on a daily basis.</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Become familiar with the software so that it can be utilized to the best capacity.</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Of course, same fraud awareness carries over.  Do not share passwords, do use the clock in your assigned area, do not abuse leave, do not abuse working hours, do not overuse the ability to correct/revise punches. </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Any reports of suspicious abuse will be investigated.</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Visit website </a:t>
            </a:r>
            <a:r>
              <a:rPr lang="en-US" sz="2000" dirty="0">
                <a:latin typeface="Ebrima" panose="02000000000000000000" pitchFamily="2" charset="0"/>
                <a:ea typeface="Ebrima" panose="02000000000000000000" pitchFamily="2" charset="0"/>
                <a:cs typeface="Ebrima" panose="02000000000000000000" pitchFamily="2" charset="0"/>
                <a:hlinkClick r:id="rId3"/>
              </a:rPr>
              <a:t>https://finance.southtexascollege.edu/businessoffice/timeclock.html</a:t>
            </a:r>
            <a:endParaRPr lang="en-US" sz="2000" dirty="0">
              <a:latin typeface="Ebrima" panose="02000000000000000000" pitchFamily="2" charset="0"/>
              <a:ea typeface="Ebrima" panose="02000000000000000000" pitchFamily="2" charset="0"/>
              <a:cs typeface="Ebrima" panose="02000000000000000000" pitchFamily="2" charset="0"/>
            </a:endParaRPr>
          </a:p>
          <a:p>
            <a:pPr marL="800100" lvl="1" indent="-342900">
              <a:lnSpc>
                <a:spcPct val="107000"/>
              </a:lnSpc>
              <a:spcAft>
                <a:spcPts val="800"/>
              </a:spcAft>
              <a:buFont typeface="Arial" panose="020B0604020202020204" pitchFamily="34" charset="0"/>
              <a:buChar char="•"/>
            </a:pPr>
            <a:r>
              <a:rPr lang="en-US" sz="2000" dirty="0"/>
              <a:t>	Presentations and Training Videos</a:t>
            </a:r>
          </a:p>
          <a:p>
            <a:pP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10" name="Rectangle: Rounded Corners 9">
            <a:extLst>
              <a:ext uri="{FF2B5EF4-FFF2-40B4-BE49-F238E27FC236}">
                <a16:creationId xmlns:a16="http://schemas.microsoft.com/office/drawing/2014/main" id="{58BD6A26-2512-4E71-9259-EF05EA363757}"/>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1105A9C-4EFA-4E09-912A-633A3FFEFC17}"/>
              </a:ext>
            </a:extLst>
          </p:cNvPr>
          <p:cNvPicPr>
            <a:picLocks noChangeAspect="1"/>
          </p:cNvPicPr>
          <p:nvPr/>
        </p:nvPicPr>
        <p:blipFill>
          <a:blip r:embed="rId4"/>
          <a:stretch>
            <a:fillRect/>
          </a:stretch>
        </p:blipFill>
        <p:spPr>
          <a:xfrm>
            <a:off x="9115130" y="6076943"/>
            <a:ext cx="2800350" cy="476250"/>
          </a:xfrm>
          <a:prstGeom prst="rect">
            <a:avLst/>
          </a:prstGeom>
        </p:spPr>
      </p:pic>
    </p:spTree>
    <p:extLst>
      <p:ext uri="{BB962C8B-B14F-4D97-AF65-F5344CB8AC3E}">
        <p14:creationId xmlns:p14="http://schemas.microsoft.com/office/powerpoint/2010/main" val="203693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C9EF2F-02C3-4345-A265-C6EE5D8C5227}"/>
              </a:ext>
            </a:extLst>
          </p:cNvPr>
          <p:cNvPicPr>
            <a:picLocks noChangeAspect="1"/>
          </p:cNvPicPr>
          <p:nvPr/>
        </p:nvPicPr>
        <p:blipFill>
          <a:blip r:embed="rId3"/>
          <a:stretch>
            <a:fillRect/>
          </a:stretch>
        </p:blipFill>
        <p:spPr>
          <a:xfrm>
            <a:off x="4070195" y="14854"/>
            <a:ext cx="3969834" cy="6690474"/>
          </a:xfrm>
          <a:prstGeom prst="rect">
            <a:avLst/>
          </a:prstGeom>
        </p:spPr>
      </p:pic>
    </p:spTree>
    <p:extLst>
      <p:ext uri="{BB962C8B-B14F-4D97-AF65-F5344CB8AC3E}">
        <p14:creationId xmlns:p14="http://schemas.microsoft.com/office/powerpoint/2010/main" val="174552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235" y="2129882"/>
            <a:ext cx="10515599" cy="3601844"/>
          </a:xfrm>
        </p:spPr>
        <p:txBody>
          <a:bodyPr>
            <a:noAutofit/>
          </a:bodyPr>
          <a:lstStyle/>
          <a:p>
            <a:r>
              <a:rPr lang="en-US" sz="5400" dirty="0">
                <a:effectLst>
                  <a:outerShdw blurRad="38100" dist="38100" dir="2700000" algn="tl">
                    <a:srgbClr val="000000">
                      <a:alpha val="43137"/>
                    </a:srgbClr>
                  </a:outerShdw>
                </a:effectLst>
                <a:latin typeface="+mn-lt"/>
              </a:rPr>
              <a:t>Thank you!</a:t>
            </a:r>
            <a:br>
              <a:rPr lang="en-US" sz="5400" dirty="0">
                <a:effectLst>
                  <a:outerShdw blurRad="38100" dist="38100" dir="2700000" algn="tl">
                    <a:srgbClr val="000000">
                      <a:alpha val="43137"/>
                    </a:srgbClr>
                  </a:outerShdw>
                </a:effectLst>
                <a:latin typeface="+mn-lt"/>
              </a:rPr>
            </a:br>
            <a:r>
              <a:rPr lang="en-US" sz="2400" dirty="0">
                <a:effectLst>
                  <a:outerShdw blurRad="38100" dist="38100" dir="2700000" algn="tl">
                    <a:srgbClr val="000000">
                      <a:alpha val="43137"/>
                    </a:srgbClr>
                  </a:outerShdw>
                </a:effectLst>
                <a:latin typeface="+mn-lt"/>
              </a:rPr>
              <a:t>Questions contact us @</a:t>
            </a:r>
            <a:br>
              <a:rPr lang="en-US" sz="2400" dirty="0">
                <a:effectLst>
                  <a:outerShdw blurRad="38100" dist="38100" dir="2700000" algn="tl">
                    <a:srgbClr val="000000">
                      <a:alpha val="43137"/>
                    </a:srgbClr>
                  </a:outerShdw>
                </a:effectLst>
                <a:latin typeface="+mn-lt"/>
              </a:rPr>
            </a:br>
            <a:br>
              <a:rPr lang="en-US" sz="2400" dirty="0">
                <a:effectLst>
                  <a:outerShdw blurRad="38100" dist="38100" dir="2700000" algn="tl">
                    <a:srgbClr val="000000">
                      <a:alpha val="43137"/>
                    </a:srgbClr>
                  </a:outerShdw>
                </a:effectLst>
                <a:latin typeface="+mn-lt"/>
              </a:rPr>
            </a:br>
            <a:r>
              <a:rPr lang="en-US" sz="2400" dirty="0">
                <a:effectLst>
                  <a:outerShdw blurRad="38100" dist="38100" dir="2700000" algn="tl">
                    <a:srgbClr val="000000">
                      <a:alpha val="43137"/>
                    </a:srgbClr>
                  </a:outerShdw>
                </a:effectLst>
                <a:latin typeface="+mn-lt"/>
                <a:hlinkClick r:id="rId3"/>
              </a:rPr>
              <a:t>mgarc447@southtexascollege.edu</a:t>
            </a:r>
            <a:r>
              <a:rPr lang="en-US" sz="2400" dirty="0">
                <a:effectLst>
                  <a:outerShdw blurRad="38100" dist="38100" dir="2700000" algn="tl">
                    <a:srgbClr val="000000">
                      <a:alpha val="43137"/>
                    </a:srgbClr>
                  </a:outerShdw>
                </a:effectLst>
                <a:latin typeface="+mn-lt"/>
              </a:rPr>
              <a:t> </a:t>
            </a:r>
            <a:br>
              <a:rPr lang="en-US" sz="2400" dirty="0">
                <a:effectLst>
                  <a:outerShdw blurRad="38100" dist="38100" dir="2700000" algn="tl">
                    <a:srgbClr val="000000">
                      <a:alpha val="43137"/>
                    </a:srgbClr>
                  </a:outerShdw>
                </a:effectLst>
                <a:latin typeface="+mn-lt"/>
              </a:rPr>
            </a:br>
            <a:r>
              <a:rPr lang="en-US" sz="2400" dirty="0">
                <a:effectLst>
                  <a:outerShdw blurRad="38100" dist="38100" dir="2700000" algn="tl">
                    <a:srgbClr val="000000">
                      <a:alpha val="43137"/>
                    </a:srgbClr>
                  </a:outerShdw>
                </a:effectLst>
                <a:latin typeface="+mn-lt"/>
                <a:hlinkClick r:id="rId4"/>
              </a:rPr>
              <a:t>smartinez_0388@southtexascollege.edu</a:t>
            </a:r>
            <a:r>
              <a:rPr lang="en-US" sz="2400" dirty="0">
                <a:effectLst>
                  <a:outerShdw blurRad="38100" dist="38100" dir="2700000" algn="tl">
                    <a:srgbClr val="000000">
                      <a:alpha val="43137"/>
                    </a:srgbClr>
                  </a:outerShdw>
                </a:effectLst>
                <a:latin typeface="+mn-lt"/>
              </a:rPr>
              <a:t> </a:t>
            </a:r>
            <a:br>
              <a:rPr lang="en-US" sz="2400" dirty="0">
                <a:effectLst>
                  <a:outerShdw blurRad="38100" dist="38100" dir="2700000" algn="tl">
                    <a:srgbClr val="000000">
                      <a:alpha val="43137"/>
                    </a:srgbClr>
                  </a:outerShdw>
                </a:effectLst>
                <a:latin typeface="+mn-lt"/>
              </a:rPr>
            </a:br>
            <a:r>
              <a:rPr lang="en-US" sz="2400" dirty="0">
                <a:effectLst>
                  <a:outerShdw blurRad="38100" dist="38100" dir="2700000" algn="tl">
                    <a:srgbClr val="000000">
                      <a:alpha val="43137"/>
                    </a:srgbClr>
                  </a:outerShdw>
                </a:effectLst>
                <a:latin typeface="+mn-lt"/>
                <a:hlinkClick r:id="rId5"/>
              </a:rPr>
              <a:t>payroll@southtexascollege.edu</a:t>
            </a:r>
            <a:r>
              <a:rPr lang="en-US" sz="2400" dirty="0">
                <a:effectLst>
                  <a:outerShdw blurRad="38100" dist="38100" dir="2700000" algn="tl">
                    <a:srgbClr val="000000">
                      <a:alpha val="43137"/>
                    </a:srgbClr>
                  </a:outerShdw>
                </a:effectLst>
                <a:latin typeface="+mn-lt"/>
              </a:rPr>
              <a:t> </a:t>
            </a:r>
            <a:br>
              <a:rPr lang="en-US" sz="2400" dirty="0">
                <a:effectLst>
                  <a:outerShdw blurRad="38100" dist="38100" dir="2700000" algn="tl">
                    <a:srgbClr val="000000">
                      <a:alpha val="43137"/>
                    </a:srgbClr>
                  </a:outerShdw>
                </a:effectLst>
                <a:latin typeface="+mn-lt"/>
              </a:rPr>
            </a:br>
            <a:br>
              <a:rPr lang="en-US" sz="2400" dirty="0">
                <a:effectLst>
                  <a:outerShdw blurRad="38100" dist="38100" dir="2700000" algn="tl">
                    <a:srgbClr val="000000">
                      <a:alpha val="43137"/>
                    </a:srgbClr>
                  </a:outerShdw>
                </a:effectLst>
                <a:latin typeface="+mn-lt"/>
              </a:rPr>
            </a:br>
            <a:r>
              <a:rPr lang="en-US" sz="2400" dirty="0">
                <a:effectLst>
                  <a:outerShdw blurRad="38100" dist="38100" dir="2700000" algn="tl">
                    <a:srgbClr val="000000">
                      <a:alpha val="43137"/>
                    </a:srgbClr>
                  </a:outerShdw>
                </a:effectLst>
                <a:latin typeface="+mn-lt"/>
              </a:rPr>
              <a:t>Michelle Garcia, TCP Admin - Payroll Assistant </a:t>
            </a:r>
            <a:br>
              <a:rPr lang="en-US" sz="2400" dirty="0">
                <a:effectLst>
                  <a:outerShdw blurRad="38100" dist="38100" dir="2700000" algn="tl">
                    <a:srgbClr val="000000">
                      <a:alpha val="43137"/>
                    </a:srgbClr>
                  </a:outerShdw>
                </a:effectLst>
                <a:latin typeface="+mn-lt"/>
              </a:rPr>
            </a:br>
            <a:r>
              <a:rPr lang="en-US" sz="2400" dirty="0">
                <a:effectLst>
                  <a:outerShdw blurRad="38100" dist="38100" dir="2700000" algn="tl">
                    <a:srgbClr val="000000">
                      <a:alpha val="43137"/>
                    </a:srgbClr>
                  </a:outerShdw>
                </a:effectLst>
                <a:latin typeface="+mn-lt"/>
              </a:rPr>
              <a:t>Sonya Moreno, Payroll Assistant</a:t>
            </a:r>
            <a:br>
              <a:rPr lang="en-US" sz="2400" dirty="0">
                <a:effectLst>
                  <a:outerShdw blurRad="38100" dist="38100" dir="2700000" algn="tl">
                    <a:srgbClr val="000000">
                      <a:alpha val="43137"/>
                    </a:srgbClr>
                  </a:outerShdw>
                </a:effectLst>
                <a:latin typeface="+mn-lt"/>
              </a:rPr>
            </a:br>
            <a:endParaRPr lang="en-US" sz="2000" dirty="0">
              <a:effectLst>
                <a:outerShdw blurRad="38100" dist="38100" dir="2700000" algn="tl">
                  <a:srgbClr val="000000">
                    <a:alpha val="43137"/>
                  </a:srgbClr>
                </a:outerShdw>
              </a:effectLst>
              <a:latin typeface="+mn-lt"/>
            </a:endParaRPr>
          </a:p>
        </p:txBody>
      </p:sp>
      <p:sp>
        <p:nvSpPr>
          <p:cNvPr id="11" name="Rectangle: Rounded Corners 10">
            <a:extLst>
              <a:ext uri="{FF2B5EF4-FFF2-40B4-BE49-F238E27FC236}">
                <a16:creationId xmlns:a16="http://schemas.microsoft.com/office/drawing/2014/main" id="{46CC68D2-9413-4552-A0F1-A94F5DE6C180}"/>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C1E48ED-8CFB-49BB-8D73-E8C355E8CB05}"/>
              </a:ext>
            </a:extLst>
          </p:cNvPr>
          <p:cNvCxnSpPr/>
          <p:nvPr/>
        </p:nvCxnSpPr>
        <p:spPr>
          <a:xfrm>
            <a:off x="1011913" y="1814171"/>
            <a:ext cx="98298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7F8A3D2-9DAF-44C6-92FD-06A94A99C2F7}"/>
              </a:ext>
            </a:extLst>
          </p:cNvPr>
          <p:cNvPicPr>
            <a:picLocks noChangeAspect="1"/>
          </p:cNvPicPr>
          <p:nvPr/>
        </p:nvPicPr>
        <p:blipFill>
          <a:blip r:embed="rId6"/>
          <a:stretch>
            <a:fillRect/>
          </a:stretch>
        </p:blipFill>
        <p:spPr>
          <a:xfrm>
            <a:off x="9115130" y="6076943"/>
            <a:ext cx="2800350" cy="476250"/>
          </a:xfrm>
          <a:prstGeom prst="rect">
            <a:avLst/>
          </a:prstGeom>
        </p:spPr>
      </p:pic>
      <p:pic>
        <p:nvPicPr>
          <p:cNvPr id="10" name="Picture 9">
            <a:extLst>
              <a:ext uri="{FF2B5EF4-FFF2-40B4-BE49-F238E27FC236}">
                <a16:creationId xmlns:a16="http://schemas.microsoft.com/office/drawing/2014/main" id="{6F733931-1B6F-4ACE-B35E-9707190B334E}"/>
              </a:ext>
            </a:extLst>
          </p:cNvPr>
          <p:cNvPicPr>
            <a:picLocks noChangeAspect="1"/>
          </p:cNvPicPr>
          <p:nvPr/>
        </p:nvPicPr>
        <p:blipFill>
          <a:blip r:embed="rId6"/>
          <a:stretch>
            <a:fillRect/>
          </a:stretch>
        </p:blipFill>
        <p:spPr>
          <a:xfrm>
            <a:off x="3320144" y="718004"/>
            <a:ext cx="5573131" cy="947811"/>
          </a:xfrm>
          <a:prstGeom prst="rect">
            <a:avLst/>
          </a:prstGeom>
        </p:spPr>
      </p:pic>
      <p:pic>
        <p:nvPicPr>
          <p:cNvPr id="6" name="Picture 5">
            <a:extLst>
              <a:ext uri="{FF2B5EF4-FFF2-40B4-BE49-F238E27FC236}">
                <a16:creationId xmlns:a16="http://schemas.microsoft.com/office/drawing/2014/main" id="{32D47270-67E2-4853-82C2-94816F1DB147}"/>
              </a:ext>
            </a:extLst>
          </p:cNvPr>
          <p:cNvPicPr>
            <a:picLocks noChangeAspect="1"/>
          </p:cNvPicPr>
          <p:nvPr/>
        </p:nvPicPr>
        <p:blipFill>
          <a:blip r:embed="rId7"/>
          <a:stretch>
            <a:fillRect/>
          </a:stretch>
        </p:blipFill>
        <p:spPr>
          <a:xfrm>
            <a:off x="413236" y="5983569"/>
            <a:ext cx="2377646" cy="662997"/>
          </a:xfrm>
          <a:prstGeom prst="rect">
            <a:avLst/>
          </a:prstGeom>
        </p:spPr>
      </p:pic>
    </p:spTree>
    <p:extLst>
      <p:ext uri="{BB962C8B-B14F-4D97-AF65-F5344CB8AC3E}">
        <p14:creationId xmlns:p14="http://schemas.microsoft.com/office/powerpoint/2010/main" val="162358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1257" y="519953"/>
            <a:ext cx="4931230" cy="1200329"/>
          </a:xfrm>
          <a:prstGeom prst="rect">
            <a:avLst/>
          </a:prstGeom>
        </p:spPr>
        <p:txBody>
          <a:bodyPr wrap="square">
            <a:spAutoFit/>
          </a:bodyPr>
          <a:lstStyle/>
          <a:p>
            <a:pPr algn="ctr"/>
            <a:r>
              <a:rPr lang="en-US" sz="3600" u="sng" dirty="0">
                <a:effectLst>
                  <a:outerShdw blurRad="38100" dist="38100" dir="2700000" algn="tl">
                    <a:srgbClr val="000000">
                      <a:alpha val="43137"/>
                    </a:srgbClr>
                  </a:outerShdw>
                </a:effectLst>
              </a:rPr>
              <a:t>Clocking in/out</a:t>
            </a:r>
          </a:p>
          <a:p>
            <a:pPr algn="ctr"/>
            <a:r>
              <a:rPr lang="en-US" sz="3600" u="sng" dirty="0">
                <a:effectLst>
                  <a:outerShdw blurRad="38100" dist="38100" dir="2700000" algn="tl">
                    <a:srgbClr val="000000">
                      <a:alpha val="43137"/>
                    </a:srgbClr>
                  </a:outerShdw>
                </a:effectLst>
              </a:rPr>
              <a:t> Biometric Clock</a:t>
            </a:r>
          </a:p>
        </p:txBody>
      </p:sp>
      <p:sp>
        <p:nvSpPr>
          <p:cNvPr id="10" name="Text Box 2"/>
          <p:cNvSpPr txBox="1">
            <a:spLocks noChangeArrowheads="1"/>
          </p:cNvSpPr>
          <p:nvPr/>
        </p:nvSpPr>
        <p:spPr bwMode="auto">
          <a:xfrm>
            <a:off x="2876" y="5604586"/>
            <a:ext cx="5447990" cy="1600208"/>
          </a:xfrm>
          <a:prstGeom prst="rect">
            <a:avLst/>
          </a:prstGeom>
          <a:noFill/>
          <a:ln w="9525">
            <a:no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Using the touchscreen keypad, enter your Employee </a:t>
            </a:r>
            <a:r>
              <a:rPr lang="en-US" sz="2000" dirty="0">
                <a:latin typeface="Ebrima" panose="02000000000000000000" pitchFamily="2" charset="0"/>
                <a:ea typeface="Ebrima" panose="02000000000000000000" pitchFamily="2" charset="0"/>
                <a:cs typeface="Ebrima" panose="02000000000000000000" pitchFamily="2" charset="0"/>
              </a:rPr>
              <a:t>A#, without the leading zeros.  </a:t>
            </a:r>
          </a:p>
          <a:p>
            <a:pPr marL="0" marR="0" algn="ctr">
              <a:lnSpc>
                <a:spcPct val="107000"/>
              </a:lnSpc>
              <a:spcBef>
                <a:spcPts val="0"/>
              </a:spcBef>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Press Enter</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                      </a:t>
            </a:r>
            <a:endParaRPr lang="en-US" sz="1600" dirty="0">
              <a:effectLst/>
              <a:latin typeface="Ebrima" panose="02000000000000000000" pitchFamily="2" charset="0"/>
              <a:ea typeface="Ebrima" panose="02000000000000000000" pitchFamily="2" charset="0"/>
              <a:cs typeface="Ebrima" panose="02000000000000000000" pitchFamily="2" charset="0"/>
            </a:endParaRPr>
          </a:p>
        </p:txBody>
      </p:sp>
      <p:sp>
        <p:nvSpPr>
          <p:cNvPr id="13" name="Rectangle: Rounded Corners 12">
            <a:extLst>
              <a:ext uri="{FF2B5EF4-FFF2-40B4-BE49-F238E27FC236}">
                <a16:creationId xmlns:a16="http://schemas.microsoft.com/office/drawing/2014/main" id="{D851B8E4-325F-4BFC-B320-000296B33B86}"/>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873485162511111190638990">
            <a:extLst>
              <a:ext uri="{FF2B5EF4-FFF2-40B4-BE49-F238E27FC236}">
                <a16:creationId xmlns:a16="http://schemas.microsoft.com/office/drawing/2014/main" id="{EE54A7AB-8EC5-4218-930C-5E08006153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19" t="10727" b="14078"/>
          <a:stretch/>
        </p:blipFill>
        <p:spPr bwMode="auto">
          <a:xfrm>
            <a:off x="252980" y="2171699"/>
            <a:ext cx="5224519" cy="314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D803E563-382D-4B15-BF29-6C28F6D97E05}"/>
              </a:ext>
            </a:extLst>
          </p:cNvPr>
          <p:cNvCxnSpPr/>
          <p:nvPr/>
        </p:nvCxnSpPr>
        <p:spPr>
          <a:xfrm>
            <a:off x="5622365" y="679729"/>
            <a:ext cx="76200" cy="6129912"/>
          </a:xfrm>
          <a:prstGeom prst="line">
            <a:avLst/>
          </a:prstGeom>
          <a:ln w="9525"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ectangle 11">
            <a:extLst>
              <a:ext uri="{FF2B5EF4-FFF2-40B4-BE49-F238E27FC236}">
                <a16:creationId xmlns:a16="http://schemas.microsoft.com/office/drawing/2014/main" id="{D72B920B-A40D-4F3E-ACCC-BF3C13E9DA24}"/>
              </a:ext>
            </a:extLst>
          </p:cNvPr>
          <p:cNvSpPr/>
          <p:nvPr/>
        </p:nvSpPr>
        <p:spPr>
          <a:xfrm>
            <a:off x="6389914" y="598715"/>
            <a:ext cx="4963886" cy="1200329"/>
          </a:xfrm>
          <a:prstGeom prst="rect">
            <a:avLst/>
          </a:prstGeom>
        </p:spPr>
        <p:txBody>
          <a:bodyPr wrap="square">
            <a:spAutoFit/>
          </a:bodyPr>
          <a:lstStyle/>
          <a:p>
            <a:pPr algn="ctr"/>
            <a:r>
              <a:rPr lang="en-US" sz="3600" u="sng" dirty="0">
                <a:effectLst>
                  <a:outerShdw blurRad="38100" dist="38100" dir="2700000" algn="tl">
                    <a:srgbClr val="000000">
                      <a:alpha val="43137"/>
                    </a:srgbClr>
                  </a:outerShdw>
                </a:effectLst>
              </a:rPr>
              <a:t>Clock in/out</a:t>
            </a:r>
          </a:p>
          <a:p>
            <a:pPr algn="ctr"/>
            <a:r>
              <a:rPr lang="en-US" sz="3600" u="sng" dirty="0">
                <a:effectLst>
                  <a:outerShdw blurRad="38100" dist="38100" dir="2700000" algn="tl">
                    <a:srgbClr val="000000">
                      <a:alpha val="43137"/>
                    </a:srgbClr>
                  </a:outerShdw>
                </a:effectLst>
              </a:rPr>
              <a:t> Computer</a:t>
            </a:r>
          </a:p>
        </p:txBody>
      </p:sp>
      <p:sp>
        <p:nvSpPr>
          <p:cNvPr id="15" name="Text Box 2">
            <a:extLst>
              <a:ext uri="{FF2B5EF4-FFF2-40B4-BE49-F238E27FC236}">
                <a16:creationId xmlns:a16="http://schemas.microsoft.com/office/drawing/2014/main" id="{094B0803-79F1-402B-BACD-B4A0EA14BEC4}"/>
              </a:ext>
            </a:extLst>
          </p:cNvPr>
          <p:cNvSpPr txBox="1">
            <a:spLocks noChangeArrowheads="1"/>
          </p:cNvSpPr>
          <p:nvPr/>
        </p:nvSpPr>
        <p:spPr bwMode="auto">
          <a:xfrm>
            <a:off x="6711248" y="4810662"/>
            <a:ext cx="5080647" cy="124939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Go to </a:t>
            </a:r>
            <a:r>
              <a:rPr lang="en-US" sz="2000" dirty="0" err="1">
                <a:latin typeface="Ebrima" panose="02000000000000000000" pitchFamily="2" charset="0"/>
                <a:ea typeface="Ebrima" panose="02000000000000000000" pitchFamily="2" charset="0"/>
                <a:cs typeface="Ebrima" panose="02000000000000000000" pitchFamily="2" charset="0"/>
              </a:rPr>
              <a:t>TimeClock</a:t>
            </a:r>
            <a:r>
              <a:rPr lang="en-US" sz="2000" dirty="0">
                <a:latin typeface="Ebrima" panose="02000000000000000000" pitchFamily="2" charset="0"/>
                <a:ea typeface="Ebrima" panose="02000000000000000000" pitchFamily="2" charset="0"/>
                <a:cs typeface="Ebrima" panose="02000000000000000000" pitchFamily="2" charset="0"/>
              </a:rPr>
              <a:t> Plus.  Login using your computer credentials.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CLOCK IN or CLOCK OUT. </a:t>
            </a:r>
          </a:p>
        </p:txBody>
      </p:sp>
      <p:sp>
        <p:nvSpPr>
          <p:cNvPr id="16" name="Rectangle 15">
            <a:extLst>
              <a:ext uri="{FF2B5EF4-FFF2-40B4-BE49-F238E27FC236}">
                <a16:creationId xmlns:a16="http://schemas.microsoft.com/office/drawing/2014/main" id="{26D1AE63-BFC9-4CE6-9854-22BC29C4E593}"/>
              </a:ext>
            </a:extLst>
          </p:cNvPr>
          <p:cNvSpPr/>
          <p:nvPr/>
        </p:nvSpPr>
        <p:spPr>
          <a:xfrm>
            <a:off x="5870064" y="6275201"/>
            <a:ext cx="6229300" cy="307777"/>
          </a:xfrm>
          <a:prstGeom prst="rect">
            <a:avLst/>
          </a:prstGeom>
        </p:spPr>
        <p:txBody>
          <a:bodyPr wrap="square">
            <a:spAutoFit/>
          </a:bodyPr>
          <a:lstStyle/>
          <a:p>
            <a:r>
              <a:rPr lang="en-US" sz="1400" dirty="0">
                <a:hlinkClick r:id="rId4"/>
              </a:rPr>
              <a:t>https://172441.tcplusondemand.com/app/webclock/#/EmployeeLogOn/172441/1</a:t>
            </a:r>
            <a:r>
              <a:rPr lang="en-US" sz="1400" dirty="0"/>
              <a:t> </a:t>
            </a:r>
          </a:p>
        </p:txBody>
      </p:sp>
      <p:pic>
        <p:nvPicPr>
          <p:cNvPr id="2" name="Picture 1">
            <a:extLst>
              <a:ext uri="{FF2B5EF4-FFF2-40B4-BE49-F238E27FC236}">
                <a16:creationId xmlns:a16="http://schemas.microsoft.com/office/drawing/2014/main" id="{8298CF2F-277A-4B87-92C9-1F05B5A5B983}"/>
              </a:ext>
            </a:extLst>
          </p:cNvPr>
          <p:cNvPicPr>
            <a:picLocks noChangeAspect="1"/>
          </p:cNvPicPr>
          <p:nvPr/>
        </p:nvPicPr>
        <p:blipFill>
          <a:blip r:embed="rId5"/>
          <a:stretch>
            <a:fillRect/>
          </a:stretch>
        </p:blipFill>
        <p:spPr>
          <a:xfrm>
            <a:off x="6369783" y="1799128"/>
            <a:ext cx="5004147" cy="3027536"/>
          </a:xfrm>
          <a:prstGeom prst="rect">
            <a:avLst/>
          </a:prstGeom>
        </p:spPr>
      </p:pic>
    </p:spTree>
    <p:extLst>
      <p:ext uri="{BB962C8B-B14F-4D97-AF65-F5344CB8AC3E}">
        <p14:creationId xmlns:p14="http://schemas.microsoft.com/office/powerpoint/2010/main" val="133656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627439"/>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Clocking in and Clocking Out Operations</a:t>
            </a:r>
          </a:p>
        </p:txBody>
      </p:sp>
      <p:sp>
        <p:nvSpPr>
          <p:cNvPr id="10" name="Text Box 2"/>
          <p:cNvSpPr txBox="1">
            <a:spLocks noChangeArrowheads="1"/>
          </p:cNvSpPr>
          <p:nvPr/>
        </p:nvSpPr>
        <p:spPr bwMode="auto">
          <a:xfrm>
            <a:off x="1023257" y="5240493"/>
            <a:ext cx="3955795" cy="674302"/>
          </a:xfrm>
          <a:prstGeom prst="rect">
            <a:avLst/>
          </a:prstGeom>
          <a:noFill/>
          <a:ln w="9525">
            <a:no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Place your finger on the fingerprint scanner.</a:t>
            </a:r>
            <a:endParaRPr lang="en-US" sz="1600" dirty="0">
              <a:effectLst/>
              <a:latin typeface="Ebrima" panose="02000000000000000000" pitchFamily="2" charset="0"/>
              <a:ea typeface="Ebrima" panose="02000000000000000000" pitchFamily="2" charset="0"/>
              <a:cs typeface="Ebrima" panose="02000000000000000000" pitchFamily="2" charset="0"/>
            </a:endParaRPr>
          </a:p>
        </p:txBody>
      </p:sp>
      <p:pic>
        <p:nvPicPr>
          <p:cNvPr id="1026" name="Picture 2" descr="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01" y="1617507"/>
            <a:ext cx="6096527" cy="337034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Down Arrow 10"/>
          <p:cNvSpPr/>
          <p:nvPr/>
        </p:nvSpPr>
        <p:spPr>
          <a:xfrm rot="8808404">
            <a:off x="5615460" y="3494357"/>
            <a:ext cx="612602" cy="1254292"/>
          </a:xfrm>
          <a:prstGeom prst="downArrow">
            <a:avLst/>
          </a:prstGeom>
          <a:solidFill>
            <a:srgbClr val="F076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Rounded Corners 12">
            <a:extLst>
              <a:ext uri="{FF2B5EF4-FFF2-40B4-BE49-F238E27FC236}">
                <a16:creationId xmlns:a16="http://schemas.microsoft.com/office/drawing/2014/main" id="{66FB8035-FED1-4369-A1B2-C8ECC5D8A421}"/>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B7B0231-7480-434C-9E90-B0291D88AFB8}"/>
              </a:ext>
            </a:extLst>
          </p:cNvPr>
          <p:cNvPicPr>
            <a:picLocks noChangeAspect="1"/>
          </p:cNvPicPr>
          <p:nvPr/>
        </p:nvPicPr>
        <p:blipFill>
          <a:blip r:embed="rId4"/>
          <a:stretch>
            <a:fillRect/>
          </a:stretch>
        </p:blipFill>
        <p:spPr>
          <a:xfrm>
            <a:off x="9115130" y="6076943"/>
            <a:ext cx="2800350" cy="476250"/>
          </a:xfrm>
          <a:prstGeom prst="rect">
            <a:avLst/>
          </a:prstGeom>
        </p:spPr>
      </p:pic>
      <p:pic>
        <p:nvPicPr>
          <p:cNvPr id="9" name="Picture 8">
            <a:extLst>
              <a:ext uri="{FF2B5EF4-FFF2-40B4-BE49-F238E27FC236}">
                <a16:creationId xmlns:a16="http://schemas.microsoft.com/office/drawing/2014/main" id="{2803C078-9569-4915-BEE0-C0E78DEECE4F}"/>
              </a:ext>
            </a:extLst>
          </p:cNvPr>
          <p:cNvPicPr>
            <a:picLocks noChangeAspect="1"/>
          </p:cNvPicPr>
          <p:nvPr/>
        </p:nvPicPr>
        <p:blipFill>
          <a:blip r:embed="rId5"/>
          <a:stretch>
            <a:fillRect/>
          </a:stretch>
        </p:blipFill>
        <p:spPr>
          <a:xfrm>
            <a:off x="6896792" y="1674440"/>
            <a:ext cx="5018688" cy="3139566"/>
          </a:xfrm>
          <a:prstGeom prst="rect">
            <a:avLst/>
          </a:prstGeom>
        </p:spPr>
      </p:pic>
      <p:sp>
        <p:nvSpPr>
          <p:cNvPr id="14" name="Text Box 2">
            <a:extLst>
              <a:ext uri="{FF2B5EF4-FFF2-40B4-BE49-F238E27FC236}">
                <a16:creationId xmlns:a16="http://schemas.microsoft.com/office/drawing/2014/main" id="{24EAA338-1E2C-4662-9219-306A417AE98E}"/>
              </a:ext>
            </a:extLst>
          </p:cNvPr>
          <p:cNvSpPr txBox="1">
            <a:spLocks noChangeArrowheads="1"/>
          </p:cNvSpPr>
          <p:nvPr/>
        </p:nvSpPr>
        <p:spPr bwMode="auto">
          <a:xfrm>
            <a:off x="7428238" y="4987852"/>
            <a:ext cx="3955795" cy="674302"/>
          </a:xfrm>
          <a:prstGeom prst="rect">
            <a:avLst/>
          </a:prstGeom>
          <a:noFill/>
          <a:ln w="9525">
            <a:no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When you see this screen, you have successfully clocked in/out.</a:t>
            </a:r>
            <a:endParaRPr lang="en-US" sz="1600" dirty="0">
              <a:effectLs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727234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9235" y="653412"/>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 in and Out using Computer</a:t>
            </a:r>
          </a:p>
        </p:txBody>
      </p:sp>
      <p:sp>
        <p:nvSpPr>
          <p:cNvPr id="10" name="Text Box 2"/>
          <p:cNvSpPr txBox="1">
            <a:spLocks noChangeArrowheads="1"/>
          </p:cNvSpPr>
          <p:nvPr/>
        </p:nvSpPr>
        <p:spPr bwMode="auto">
          <a:xfrm>
            <a:off x="400104" y="4466416"/>
            <a:ext cx="4857695" cy="68238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Enter your Password.  Same password as your computer credentials.  Click Log On.</a:t>
            </a:r>
          </a:p>
        </p:txBody>
      </p:sp>
      <p:sp>
        <p:nvSpPr>
          <p:cNvPr id="11" name="Rectangle: Rounded Corners 10">
            <a:extLst>
              <a:ext uri="{FF2B5EF4-FFF2-40B4-BE49-F238E27FC236}">
                <a16:creationId xmlns:a16="http://schemas.microsoft.com/office/drawing/2014/main" id="{B4540A5A-C441-4392-9A93-15F4BF4835C3}"/>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2">
            <a:extLst>
              <a:ext uri="{FF2B5EF4-FFF2-40B4-BE49-F238E27FC236}">
                <a16:creationId xmlns:a16="http://schemas.microsoft.com/office/drawing/2014/main" id="{9DC43F6B-B1BA-4D47-BF46-1E06F1602059}"/>
              </a:ext>
            </a:extLst>
          </p:cNvPr>
          <p:cNvSpPr txBox="1">
            <a:spLocks noChangeArrowheads="1"/>
          </p:cNvSpPr>
          <p:nvPr/>
        </p:nvSpPr>
        <p:spPr bwMode="auto">
          <a:xfrm>
            <a:off x="6603941" y="4510310"/>
            <a:ext cx="5022377" cy="127697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This is confirming that you are clocking in or out.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on Continue.</a:t>
            </a:r>
          </a:p>
        </p:txBody>
      </p:sp>
      <p:pic>
        <p:nvPicPr>
          <p:cNvPr id="2" name="Picture 1">
            <a:extLst>
              <a:ext uri="{FF2B5EF4-FFF2-40B4-BE49-F238E27FC236}">
                <a16:creationId xmlns:a16="http://schemas.microsoft.com/office/drawing/2014/main" id="{4706F02D-94F7-499C-99BA-B966C30D2CBE}"/>
              </a:ext>
            </a:extLst>
          </p:cNvPr>
          <p:cNvPicPr>
            <a:picLocks noChangeAspect="1"/>
          </p:cNvPicPr>
          <p:nvPr/>
        </p:nvPicPr>
        <p:blipFill>
          <a:blip r:embed="rId3"/>
          <a:stretch>
            <a:fillRect/>
          </a:stretch>
        </p:blipFill>
        <p:spPr>
          <a:xfrm>
            <a:off x="400104" y="2058214"/>
            <a:ext cx="5575693" cy="1867631"/>
          </a:xfrm>
          <a:prstGeom prst="rect">
            <a:avLst/>
          </a:prstGeom>
        </p:spPr>
      </p:pic>
      <p:pic>
        <p:nvPicPr>
          <p:cNvPr id="4" name="Picture 3">
            <a:extLst>
              <a:ext uri="{FF2B5EF4-FFF2-40B4-BE49-F238E27FC236}">
                <a16:creationId xmlns:a16="http://schemas.microsoft.com/office/drawing/2014/main" id="{D92F5127-3B86-491A-B059-CECC874D85BE}"/>
              </a:ext>
            </a:extLst>
          </p:cNvPr>
          <p:cNvPicPr>
            <a:picLocks noChangeAspect="1"/>
          </p:cNvPicPr>
          <p:nvPr/>
        </p:nvPicPr>
        <p:blipFill>
          <a:blip r:embed="rId4"/>
          <a:stretch>
            <a:fillRect/>
          </a:stretch>
        </p:blipFill>
        <p:spPr>
          <a:xfrm>
            <a:off x="6936166" y="1425893"/>
            <a:ext cx="4315465" cy="3132271"/>
          </a:xfrm>
          <a:prstGeom prst="rect">
            <a:avLst/>
          </a:prstGeom>
        </p:spPr>
      </p:pic>
      <p:pic>
        <p:nvPicPr>
          <p:cNvPr id="13" name="Picture 12">
            <a:extLst>
              <a:ext uri="{FF2B5EF4-FFF2-40B4-BE49-F238E27FC236}">
                <a16:creationId xmlns:a16="http://schemas.microsoft.com/office/drawing/2014/main" id="{472D6014-B3B0-4872-8D2D-97B67746E67C}"/>
              </a:ext>
            </a:extLst>
          </p:cNvPr>
          <p:cNvPicPr>
            <a:picLocks noChangeAspect="1"/>
          </p:cNvPicPr>
          <p:nvPr/>
        </p:nvPicPr>
        <p:blipFill>
          <a:blip r:embed="rId5"/>
          <a:stretch>
            <a:fillRect/>
          </a:stretch>
        </p:blipFill>
        <p:spPr>
          <a:xfrm>
            <a:off x="9115130" y="6076943"/>
            <a:ext cx="2800350" cy="476250"/>
          </a:xfrm>
          <a:prstGeom prst="rect">
            <a:avLst/>
          </a:prstGeom>
        </p:spPr>
      </p:pic>
    </p:spTree>
    <p:extLst>
      <p:ext uri="{BB962C8B-B14F-4D97-AF65-F5344CB8AC3E}">
        <p14:creationId xmlns:p14="http://schemas.microsoft.com/office/powerpoint/2010/main" val="424587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58543" y="581102"/>
            <a:ext cx="5856514" cy="461665"/>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6253105" y="4445656"/>
            <a:ext cx="4867390" cy="1785259"/>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If you get this message, this means you missed a punch and you cannot perform any other actions until it is corrected.</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Click Continue.</a:t>
            </a:r>
          </a:p>
        </p:txBody>
      </p:sp>
      <p:sp>
        <p:nvSpPr>
          <p:cNvPr id="11" name="Rectangle: Rounded Corners 10">
            <a:extLst>
              <a:ext uri="{FF2B5EF4-FFF2-40B4-BE49-F238E27FC236}">
                <a16:creationId xmlns:a16="http://schemas.microsoft.com/office/drawing/2014/main" id="{B96F3B22-9F39-4A60-BC89-C1000E078891}"/>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1365CD-1D69-4588-BBAE-0842F8748D9A}"/>
              </a:ext>
            </a:extLst>
          </p:cNvPr>
          <p:cNvSpPr/>
          <p:nvPr/>
        </p:nvSpPr>
        <p:spPr>
          <a:xfrm>
            <a:off x="0" y="598714"/>
            <a:ext cx="5856514" cy="461665"/>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Correcting/Missing punches using Clock</a:t>
            </a:r>
          </a:p>
        </p:txBody>
      </p:sp>
      <p:pic>
        <p:nvPicPr>
          <p:cNvPr id="12" name="Picture 11" descr="cid:17933924199c83055614">
            <a:extLst>
              <a:ext uri="{FF2B5EF4-FFF2-40B4-BE49-F238E27FC236}">
                <a16:creationId xmlns:a16="http://schemas.microsoft.com/office/drawing/2014/main" id="{357FE7D3-5A1F-4623-9CA2-5C6111267F67}"/>
              </a:ext>
            </a:extLst>
          </p:cNvPr>
          <p:cNvPicPr/>
          <p:nvPr/>
        </p:nvPicPr>
        <p:blipFill rotWithShape="1">
          <a:blip r:embed="rId3" r:link="rId4" cstate="print">
            <a:extLst>
              <a:ext uri="{28A0092B-C50C-407E-A947-70E740481C1C}">
                <a14:useLocalDpi xmlns:a14="http://schemas.microsoft.com/office/drawing/2010/main" val="0"/>
              </a:ext>
            </a:extLst>
          </a:blip>
          <a:srcRect l="9615" t="18974" b="14189"/>
          <a:stretch>
            <a:fillRect/>
          </a:stretch>
        </p:blipFill>
        <p:spPr bwMode="auto">
          <a:xfrm>
            <a:off x="323048" y="1360715"/>
            <a:ext cx="4867390" cy="2939142"/>
          </a:xfrm>
          <a:prstGeom prst="rect">
            <a:avLst/>
          </a:prstGeom>
          <a:noFill/>
          <a:ln>
            <a:noFill/>
          </a:ln>
          <a:extLst>
            <a:ext uri="{53640926-AAD7-44D8-BBD7-CCE9431645EC}">
              <a14:shadowObscured xmlns:a14="http://schemas.microsoft.com/office/drawing/2010/main"/>
            </a:ext>
          </a:extLst>
        </p:spPr>
      </p:pic>
      <p:sp>
        <p:nvSpPr>
          <p:cNvPr id="13" name="Text Box 2">
            <a:extLst>
              <a:ext uri="{FF2B5EF4-FFF2-40B4-BE49-F238E27FC236}">
                <a16:creationId xmlns:a16="http://schemas.microsoft.com/office/drawing/2014/main" id="{376DB5A6-0069-444C-9947-0A77714D1460}"/>
              </a:ext>
            </a:extLst>
          </p:cNvPr>
          <p:cNvSpPr txBox="1">
            <a:spLocks noChangeArrowheads="1"/>
          </p:cNvSpPr>
          <p:nvPr/>
        </p:nvSpPr>
        <p:spPr bwMode="auto">
          <a:xfrm>
            <a:off x="400105" y="4434465"/>
            <a:ext cx="4790333" cy="83422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System is letting you know that there is a missed punch – Press Continue</a:t>
            </a:r>
          </a:p>
        </p:txBody>
      </p:sp>
      <p:pic>
        <p:nvPicPr>
          <p:cNvPr id="2" name="Picture 1">
            <a:extLst>
              <a:ext uri="{FF2B5EF4-FFF2-40B4-BE49-F238E27FC236}">
                <a16:creationId xmlns:a16="http://schemas.microsoft.com/office/drawing/2014/main" id="{7F2E8AAA-7D25-4DAC-BC78-F90E796D7791}"/>
              </a:ext>
            </a:extLst>
          </p:cNvPr>
          <p:cNvPicPr>
            <a:picLocks noChangeAspect="1"/>
          </p:cNvPicPr>
          <p:nvPr/>
        </p:nvPicPr>
        <p:blipFill>
          <a:blip r:embed="rId5"/>
          <a:stretch>
            <a:fillRect/>
          </a:stretch>
        </p:blipFill>
        <p:spPr>
          <a:xfrm>
            <a:off x="6362827" y="1242832"/>
            <a:ext cx="4647946" cy="3355975"/>
          </a:xfrm>
          <a:prstGeom prst="rect">
            <a:avLst/>
          </a:prstGeom>
        </p:spPr>
      </p:pic>
      <p:pic>
        <p:nvPicPr>
          <p:cNvPr id="14" name="Picture 13">
            <a:extLst>
              <a:ext uri="{FF2B5EF4-FFF2-40B4-BE49-F238E27FC236}">
                <a16:creationId xmlns:a16="http://schemas.microsoft.com/office/drawing/2014/main" id="{F1D3CB7D-247C-4359-9A33-60A8AB0BFA98}"/>
              </a:ext>
            </a:extLst>
          </p:cNvPr>
          <p:cNvPicPr>
            <a:picLocks noChangeAspect="1"/>
          </p:cNvPicPr>
          <p:nvPr/>
        </p:nvPicPr>
        <p:blipFill>
          <a:blip r:embed="rId6"/>
          <a:stretch>
            <a:fillRect/>
          </a:stretch>
        </p:blipFill>
        <p:spPr>
          <a:xfrm>
            <a:off x="9115130" y="6076943"/>
            <a:ext cx="2800350" cy="476250"/>
          </a:xfrm>
          <a:prstGeom prst="rect">
            <a:avLst/>
          </a:prstGeom>
        </p:spPr>
      </p:pic>
    </p:spTree>
    <p:extLst>
      <p:ext uri="{BB962C8B-B14F-4D97-AF65-F5344CB8AC3E}">
        <p14:creationId xmlns:p14="http://schemas.microsoft.com/office/powerpoint/2010/main" val="339575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18514" y="608321"/>
            <a:ext cx="4735285" cy="830997"/>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6703680" y="4844292"/>
            <a:ext cx="4735285" cy="109012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Verify or enter date and time of missed punch.  Enter a Note, this is required.</a:t>
            </a:r>
          </a:p>
        </p:txBody>
      </p:sp>
      <p:sp>
        <p:nvSpPr>
          <p:cNvPr id="11" name="Rectangle: Rounded Corners 10">
            <a:extLst>
              <a:ext uri="{FF2B5EF4-FFF2-40B4-BE49-F238E27FC236}">
                <a16:creationId xmlns:a16="http://schemas.microsoft.com/office/drawing/2014/main" id="{5D7C71BA-9BA4-46F4-9FC4-34B17E3DF0CF}"/>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B65541D-37B9-439C-83BC-D0AFA2184C23}"/>
              </a:ext>
            </a:extLst>
          </p:cNvPr>
          <p:cNvSpPr/>
          <p:nvPr/>
        </p:nvSpPr>
        <p:spPr>
          <a:xfrm>
            <a:off x="816429" y="632496"/>
            <a:ext cx="4735285" cy="830997"/>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Correcting/Missing punches using Clock</a:t>
            </a:r>
          </a:p>
        </p:txBody>
      </p:sp>
      <p:pic>
        <p:nvPicPr>
          <p:cNvPr id="12" name="Picture 11" descr="cid:17933920b8d12da7a623">
            <a:extLst>
              <a:ext uri="{FF2B5EF4-FFF2-40B4-BE49-F238E27FC236}">
                <a16:creationId xmlns:a16="http://schemas.microsoft.com/office/drawing/2014/main" id="{0B81A55E-21DD-4F10-8431-417647E2B419}"/>
              </a:ext>
            </a:extLst>
          </p:cNvPr>
          <p:cNvPicPr/>
          <p:nvPr/>
        </p:nvPicPr>
        <p:blipFill rotWithShape="1">
          <a:blip r:embed="rId3" r:link="rId4" cstate="print">
            <a:extLst>
              <a:ext uri="{28A0092B-C50C-407E-A947-70E740481C1C}">
                <a14:useLocalDpi xmlns:a14="http://schemas.microsoft.com/office/drawing/2010/main" val="0"/>
              </a:ext>
            </a:extLst>
          </a:blip>
          <a:srcRect l="10697" t="13676" r="4082" b="21197"/>
          <a:stretch>
            <a:fillRect/>
          </a:stretch>
        </p:blipFill>
        <p:spPr bwMode="auto">
          <a:xfrm>
            <a:off x="572355" y="1675174"/>
            <a:ext cx="5523645" cy="3362958"/>
          </a:xfrm>
          <a:prstGeom prst="rect">
            <a:avLst/>
          </a:prstGeom>
          <a:noFill/>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E9443F4B-D825-4902-A4A4-5B67EFA12AAF}"/>
              </a:ext>
            </a:extLst>
          </p:cNvPr>
          <p:cNvSpPr/>
          <p:nvPr/>
        </p:nvSpPr>
        <p:spPr>
          <a:xfrm>
            <a:off x="572354" y="5350279"/>
            <a:ext cx="5523646" cy="663258"/>
          </a:xfrm>
          <a:prstGeom prst="rect">
            <a:avLst/>
          </a:prstGeom>
        </p:spPr>
        <p:txBody>
          <a:bodyPr wrap="square">
            <a:spAutoFit/>
          </a:bodyPr>
          <a:lstStyle/>
          <a:p>
            <a:pPr algn="ctr">
              <a:lnSpc>
                <a:spcPct val="107000"/>
              </a:lnSpc>
              <a:spcAft>
                <a:spcPts val="800"/>
              </a:spcAft>
            </a:pPr>
            <a:r>
              <a:rPr lang="en-US" dirty="0">
                <a:latin typeface="Ebrima" panose="02000000000000000000" pitchFamily="2" charset="0"/>
                <a:ea typeface="Ebrima" panose="02000000000000000000" pitchFamily="2" charset="0"/>
                <a:cs typeface="Ebrima" panose="02000000000000000000" pitchFamily="2" charset="0"/>
              </a:rPr>
              <a:t> This screen will allow you to correct the missing punch – Press Continue</a:t>
            </a:r>
          </a:p>
        </p:txBody>
      </p:sp>
      <p:pic>
        <p:nvPicPr>
          <p:cNvPr id="3" name="Picture 2">
            <a:extLst>
              <a:ext uri="{FF2B5EF4-FFF2-40B4-BE49-F238E27FC236}">
                <a16:creationId xmlns:a16="http://schemas.microsoft.com/office/drawing/2014/main" id="{F4DCFF93-F1D4-4E84-931E-7AC4461C7B2E}"/>
              </a:ext>
            </a:extLst>
          </p:cNvPr>
          <p:cNvPicPr>
            <a:picLocks noChangeAspect="1"/>
          </p:cNvPicPr>
          <p:nvPr/>
        </p:nvPicPr>
        <p:blipFill>
          <a:blip r:embed="rId5"/>
          <a:stretch>
            <a:fillRect/>
          </a:stretch>
        </p:blipFill>
        <p:spPr>
          <a:xfrm>
            <a:off x="6571700" y="1468823"/>
            <a:ext cx="4828911" cy="3499053"/>
          </a:xfrm>
          <a:prstGeom prst="rect">
            <a:avLst/>
          </a:prstGeom>
        </p:spPr>
      </p:pic>
      <p:pic>
        <p:nvPicPr>
          <p:cNvPr id="13" name="Picture 12">
            <a:extLst>
              <a:ext uri="{FF2B5EF4-FFF2-40B4-BE49-F238E27FC236}">
                <a16:creationId xmlns:a16="http://schemas.microsoft.com/office/drawing/2014/main" id="{073BA2BD-CD1C-4EB0-921C-3DCE2E2CDA4E}"/>
              </a:ext>
            </a:extLst>
          </p:cNvPr>
          <p:cNvPicPr>
            <a:picLocks noChangeAspect="1"/>
          </p:cNvPicPr>
          <p:nvPr/>
        </p:nvPicPr>
        <p:blipFill>
          <a:blip r:embed="rId6"/>
          <a:stretch>
            <a:fillRect/>
          </a:stretch>
        </p:blipFill>
        <p:spPr>
          <a:xfrm>
            <a:off x="9115130" y="6076943"/>
            <a:ext cx="2800350" cy="476250"/>
          </a:xfrm>
          <a:prstGeom prst="rect">
            <a:avLst/>
          </a:prstGeom>
        </p:spPr>
      </p:pic>
    </p:spTree>
    <p:extLst>
      <p:ext uri="{BB962C8B-B14F-4D97-AF65-F5344CB8AC3E}">
        <p14:creationId xmlns:p14="http://schemas.microsoft.com/office/powerpoint/2010/main" val="266022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82342" y="616202"/>
            <a:ext cx="5671457" cy="830997"/>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Correcting/Missing punches using Computer</a:t>
            </a:r>
          </a:p>
        </p:txBody>
      </p:sp>
      <p:sp>
        <p:nvSpPr>
          <p:cNvPr id="10" name="Text Box 2"/>
          <p:cNvSpPr txBox="1">
            <a:spLocks noChangeArrowheads="1"/>
          </p:cNvSpPr>
          <p:nvPr/>
        </p:nvSpPr>
        <p:spPr bwMode="auto">
          <a:xfrm>
            <a:off x="5951551" y="5208064"/>
            <a:ext cx="5515734" cy="1085005"/>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Summary screen - Verify date, time, and action.</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If correct, click Continue.</a:t>
            </a:r>
          </a:p>
        </p:txBody>
      </p:sp>
      <p:sp>
        <p:nvSpPr>
          <p:cNvPr id="11" name="Rectangle: Rounded Corners 10">
            <a:extLst>
              <a:ext uri="{FF2B5EF4-FFF2-40B4-BE49-F238E27FC236}">
                <a16:creationId xmlns:a16="http://schemas.microsoft.com/office/drawing/2014/main" id="{7A96D432-2737-4FBC-B1EE-427737E7F52F}"/>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D7568E7-B49D-4219-9576-C03148288A99}"/>
              </a:ext>
            </a:extLst>
          </p:cNvPr>
          <p:cNvPicPr/>
          <p:nvPr/>
        </p:nvPicPr>
        <p:blipFill>
          <a:blip r:embed="rId3"/>
          <a:stretch>
            <a:fillRect/>
          </a:stretch>
        </p:blipFill>
        <p:spPr>
          <a:xfrm>
            <a:off x="5931043" y="1385643"/>
            <a:ext cx="5515735" cy="3936824"/>
          </a:xfrm>
          <a:prstGeom prst="rect">
            <a:avLst/>
          </a:prstGeom>
        </p:spPr>
      </p:pic>
      <p:sp>
        <p:nvSpPr>
          <p:cNvPr id="8" name="Rectangle 7">
            <a:extLst>
              <a:ext uri="{FF2B5EF4-FFF2-40B4-BE49-F238E27FC236}">
                <a16:creationId xmlns:a16="http://schemas.microsoft.com/office/drawing/2014/main" id="{7D055BD6-CA84-4D40-9528-209C24038D30}"/>
              </a:ext>
            </a:extLst>
          </p:cNvPr>
          <p:cNvSpPr/>
          <p:nvPr/>
        </p:nvSpPr>
        <p:spPr>
          <a:xfrm>
            <a:off x="745222" y="618169"/>
            <a:ext cx="4839149" cy="830997"/>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Correcting/Missing punches using </a:t>
            </a:r>
          </a:p>
          <a:p>
            <a:pPr algn="ctr"/>
            <a:r>
              <a:rPr lang="en-US" sz="2400" u="sng" dirty="0">
                <a:effectLst>
                  <a:outerShdw blurRad="38100" dist="38100" dir="2700000" algn="tl">
                    <a:srgbClr val="000000">
                      <a:alpha val="43137"/>
                    </a:srgbClr>
                  </a:outerShdw>
                </a:effectLst>
              </a:rPr>
              <a:t>Clock</a:t>
            </a:r>
          </a:p>
        </p:txBody>
      </p:sp>
      <p:pic>
        <p:nvPicPr>
          <p:cNvPr id="12" name="Picture 11" descr="cid:179338efb9d882d33672">
            <a:extLst>
              <a:ext uri="{FF2B5EF4-FFF2-40B4-BE49-F238E27FC236}">
                <a16:creationId xmlns:a16="http://schemas.microsoft.com/office/drawing/2014/main" id="{26011E7A-AA26-40A2-BE0C-B1DE5DCA1740}"/>
              </a:ext>
            </a:extLst>
          </p:cNvPr>
          <p:cNvPicPr/>
          <p:nvPr/>
        </p:nvPicPr>
        <p:blipFill rotWithShape="1">
          <a:blip r:embed="rId4" r:link="rId5" cstate="print">
            <a:extLst>
              <a:ext uri="{28A0092B-C50C-407E-A947-70E740481C1C}">
                <a14:useLocalDpi xmlns:a14="http://schemas.microsoft.com/office/drawing/2010/main" val="0"/>
              </a:ext>
            </a:extLst>
          </a:blip>
          <a:srcRect l="22282" t="27535" r="2198" b="21678"/>
          <a:stretch>
            <a:fillRect/>
          </a:stretch>
        </p:blipFill>
        <p:spPr bwMode="auto">
          <a:xfrm>
            <a:off x="604638" y="1750746"/>
            <a:ext cx="5077704" cy="3570203"/>
          </a:xfrm>
          <a:prstGeom prst="rect">
            <a:avLst/>
          </a:prstGeom>
          <a:noFill/>
          <a:ln>
            <a:noFill/>
          </a:ln>
        </p:spPr>
      </p:pic>
      <p:sp>
        <p:nvSpPr>
          <p:cNvPr id="13" name="Text Box 2">
            <a:extLst>
              <a:ext uri="{FF2B5EF4-FFF2-40B4-BE49-F238E27FC236}">
                <a16:creationId xmlns:a16="http://schemas.microsoft.com/office/drawing/2014/main" id="{9933CD7E-BE2E-4D98-B540-0B81C25E0A02}"/>
              </a:ext>
            </a:extLst>
          </p:cNvPr>
          <p:cNvSpPr txBox="1">
            <a:spLocks noChangeArrowheads="1"/>
          </p:cNvSpPr>
          <p:nvPr/>
        </p:nvSpPr>
        <p:spPr bwMode="auto">
          <a:xfrm>
            <a:off x="498082" y="5328289"/>
            <a:ext cx="5184260" cy="81779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Summary screen – Verify date, time, and action.  If correct, Press Continue</a:t>
            </a:r>
          </a:p>
        </p:txBody>
      </p:sp>
      <p:pic>
        <p:nvPicPr>
          <p:cNvPr id="14" name="Picture 13">
            <a:extLst>
              <a:ext uri="{FF2B5EF4-FFF2-40B4-BE49-F238E27FC236}">
                <a16:creationId xmlns:a16="http://schemas.microsoft.com/office/drawing/2014/main" id="{47441252-B428-4AD9-8A36-25F1E5599B73}"/>
              </a:ext>
            </a:extLst>
          </p:cNvPr>
          <p:cNvPicPr>
            <a:picLocks noChangeAspect="1"/>
          </p:cNvPicPr>
          <p:nvPr/>
        </p:nvPicPr>
        <p:blipFill>
          <a:blip r:embed="rId6"/>
          <a:stretch>
            <a:fillRect/>
          </a:stretch>
        </p:blipFill>
        <p:spPr>
          <a:xfrm>
            <a:off x="9115130" y="6076943"/>
            <a:ext cx="2800350" cy="476250"/>
          </a:xfrm>
          <a:prstGeom prst="rect">
            <a:avLst/>
          </a:prstGeom>
        </p:spPr>
      </p:pic>
    </p:spTree>
    <p:extLst>
      <p:ext uri="{BB962C8B-B14F-4D97-AF65-F5344CB8AC3E}">
        <p14:creationId xmlns:p14="http://schemas.microsoft.com/office/powerpoint/2010/main" val="376163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82342" y="616202"/>
            <a:ext cx="5671457" cy="830997"/>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Correcting/Missing punches using Computer</a:t>
            </a:r>
          </a:p>
        </p:txBody>
      </p:sp>
      <p:sp>
        <p:nvSpPr>
          <p:cNvPr id="11" name="Rectangle: Rounded Corners 10">
            <a:extLst>
              <a:ext uri="{FF2B5EF4-FFF2-40B4-BE49-F238E27FC236}">
                <a16:creationId xmlns:a16="http://schemas.microsoft.com/office/drawing/2014/main" id="{7A96D432-2737-4FBC-B1EE-427737E7F52F}"/>
              </a:ext>
            </a:extLst>
          </p:cNvPr>
          <p:cNvSpPr/>
          <p:nvPr/>
        </p:nvSpPr>
        <p:spPr>
          <a:xfrm>
            <a:off x="735106" y="304807"/>
            <a:ext cx="10703859" cy="2151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055BD6-CA84-4D40-9528-209C24038D30}"/>
              </a:ext>
            </a:extLst>
          </p:cNvPr>
          <p:cNvSpPr/>
          <p:nvPr/>
        </p:nvSpPr>
        <p:spPr>
          <a:xfrm>
            <a:off x="745222" y="618169"/>
            <a:ext cx="4839149" cy="830997"/>
          </a:xfrm>
          <a:prstGeom prst="rect">
            <a:avLst/>
          </a:prstGeom>
        </p:spPr>
        <p:txBody>
          <a:bodyPr wrap="square">
            <a:spAutoFit/>
          </a:bodyPr>
          <a:lstStyle/>
          <a:p>
            <a:pPr algn="ctr"/>
            <a:r>
              <a:rPr lang="en-US" sz="2400" u="sng" dirty="0">
                <a:effectLst>
                  <a:outerShdw blurRad="38100" dist="38100" dir="2700000" algn="tl">
                    <a:srgbClr val="000000">
                      <a:alpha val="43137"/>
                    </a:srgbClr>
                  </a:outerShdw>
                </a:effectLst>
              </a:rPr>
              <a:t>Correcting/Missing punches using </a:t>
            </a:r>
          </a:p>
          <a:p>
            <a:pPr algn="ctr"/>
            <a:r>
              <a:rPr lang="en-US" sz="2400" u="sng" dirty="0">
                <a:effectLst>
                  <a:outerShdw blurRad="38100" dist="38100" dir="2700000" algn="tl">
                    <a:srgbClr val="000000">
                      <a:alpha val="43137"/>
                    </a:srgbClr>
                  </a:outerShdw>
                </a:effectLst>
              </a:rPr>
              <a:t>Clock</a:t>
            </a:r>
          </a:p>
        </p:txBody>
      </p:sp>
      <p:pic>
        <p:nvPicPr>
          <p:cNvPr id="2" name="Picture 1">
            <a:extLst>
              <a:ext uri="{FF2B5EF4-FFF2-40B4-BE49-F238E27FC236}">
                <a16:creationId xmlns:a16="http://schemas.microsoft.com/office/drawing/2014/main" id="{AD57412E-31C3-45AD-A0F2-FA718AA9D6B3}"/>
              </a:ext>
            </a:extLst>
          </p:cNvPr>
          <p:cNvPicPr>
            <a:picLocks noChangeAspect="1"/>
          </p:cNvPicPr>
          <p:nvPr/>
        </p:nvPicPr>
        <p:blipFill>
          <a:blip r:embed="rId3"/>
          <a:stretch>
            <a:fillRect/>
          </a:stretch>
        </p:blipFill>
        <p:spPr>
          <a:xfrm>
            <a:off x="6836183" y="2087288"/>
            <a:ext cx="4029805" cy="1987468"/>
          </a:xfrm>
          <a:prstGeom prst="rect">
            <a:avLst/>
          </a:prstGeom>
        </p:spPr>
      </p:pic>
      <p:pic>
        <p:nvPicPr>
          <p:cNvPr id="4" name="Picture 3">
            <a:extLst>
              <a:ext uri="{FF2B5EF4-FFF2-40B4-BE49-F238E27FC236}">
                <a16:creationId xmlns:a16="http://schemas.microsoft.com/office/drawing/2014/main" id="{FD7104E2-B7CC-45B3-99E0-F15BE8386094}"/>
              </a:ext>
            </a:extLst>
          </p:cNvPr>
          <p:cNvPicPr>
            <a:picLocks noChangeAspect="1"/>
          </p:cNvPicPr>
          <p:nvPr/>
        </p:nvPicPr>
        <p:blipFill>
          <a:blip r:embed="rId4"/>
          <a:stretch>
            <a:fillRect/>
          </a:stretch>
        </p:blipFill>
        <p:spPr>
          <a:xfrm>
            <a:off x="6584402" y="3623236"/>
            <a:ext cx="4533365" cy="3372515"/>
          </a:xfrm>
          <a:prstGeom prst="rect">
            <a:avLst/>
          </a:prstGeom>
        </p:spPr>
      </p:pic>
      <p:pic>
        <p:nvPicPr>
          <p:cNvPr id="14" name="Picture 13">
            <a:extLst>
              <a:ext uri="{FF2B5EF4-FFF2-40B4-BE49-F238E27FC236}">
                <a16:creationId xmlns:a16="http://schemas.microsoft.com/office/drawing/2014/main" id="{EA8450B0-49B8-4726-B011-1B4753E0F352}"/>
              </a:ext>
            </a:extLst>
          </p:cNvPr>
          <p:cNvPicPr>
            <a:picLocks noChangeAspect="1"/>
          </p:cNvPicPr>
          <p:nvPr/>
        </p:nvPicPr>
        <p:blipFill>
          <a:blip r:embed="rId5"/>
          <a:stretch>
            <a:fillRect/>
          </a:stretch>
        </p:blipFill>
        <p:spPr>
          <a:xfrm>
            <a:off x="745222" y="1804992"/>
            <a:ext cx="5192049" cy="3248016"/>
          </a:xfrm>
          <a:prstGeom prst="rect">
            <a:avLst/>
          </a:prstGeom>
        </p:spPr>
      </p:pic>
      <p:pic>
        <p:nvPicPr>
          <p:cNvPr id="16" name="Picture 15">
            <a:extLst>
              <a:ext uri="{FF2B5EF4-FFF2-40B4-BE49-F238E27FC236}">
                <a16:creationId xmlns:a16="http://schemas.microsoft.com/office/drawing/2014/main" id="{7D55BA76-2EA6-42AD-8A3A-3481E43230BB}"/>
              </a:ext>
            </a:extLst>
          </p:cNvPr>
          <p:cNvPicPr>
            <a:picLocks noChangeAspect="1"/>
          </p:cNvPicPr>
          <p:nvPr/>
        </p:nvPicPr>
        <p:blipFill>
          <a:blip r:embed="rId6"/>
          <a:stretch>
            <a:fillRect/>
          </a:stretch>
        </p:blipFill>
        <p:spPr>
          <a:xfrm>
            <a:off x="1689181" y="3988488"/>
            <a:ext cx="3292125" cy="3897524"/>
          </a:xfrm>
          <a:prstGeom prst="rect">
            <a:avLst/>
          </a:prstGeom>
        </p:spPr>
      </p:pic>
      <p:pic>
        <p:nvPicPr>
          <p:cNvPr id="10" name="Picture 9">
            <a:extLst>
              <a:ext uri="{FF2B5EF4-FFF2-40B4-BE49-F238E27FC236}">
                <a16:creationId xmlns:a16="http://schemas.microsoft.com/office/drawing/2014/main" id="{ED6ADEC2-AA04-413F-9881-5F0377C5E542}"/>
              </a:ext>
            </a:extLst>
          </p:cNvPr>
          <p:cNvPicPr>
            <a:picLocks noChangeAspect="1"/>
          </p:cNvPicPr>
          <p:nvPr/>
        </p:nvPicPr>
        <p:blipFill>
          <a:blip r:embed="rId7"/>
          <a:stretch>
            <a:fillRect/>
          </a:stretch>
        </p:blipFill>
        <p:spPr>
          <a:xfrm>
            <a:off x="9115130" y="6076943"/>
            <a:ext cx="2800350" cy="476250"/>
          </a:xfrm>
          <a:prstGeom prst="rect">
            <a:avLst/>
          </a:prstGeom>
        </p:spPr>
      </p:pic>
    </p:spTree>
    <p:extLst>
      <p:ext uri="{BB962C8B-B14F-4D97-AF65-F5344CB8AC3E}">
        <p14:creationId xmlns:p14="http://schemas.microsoft.com/office/powerpoint/2010/main" val="2767569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9813</TotalTime>
  <Words>1849</Words>
  <Application>Microsoft Office PowerPoint</Application>
  <PresentationFormat>Widescreen</PresentationFormat>
  <Paragraphs>168</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Ebrima</vt:lpstr>
      <vt:lpstr>Gill Sans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 contact us @  mgarc447@southtexascollege.edu  smartinez_0388@southtexascollege.edu  payroll@southtexascollege.edu   Michelle Garcia, TCP Admin - Payroll Assistant  Sonya Moreno, Payroll Assistant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Ayers</dc:creator>
  <cp:lastModifiedBy>Michelle Garcia</cp:lastModifiedBy>
  <cp:revision>532</cp:revision>
  <cp:lastPrinted>2021-11-18T15:13:36Z</cp:lastPrinted>
  <dcterms:created xsi:type="dcterms:W3CDTF">2015-02-06T20:19:18Z</dcterms:created>
  <dcterms:modified xsi:type="dcterms:W3CDTF">2023-03-02T15:50:00Z</dcterms:modified>
</cp:coreProperties>
</file>